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Masters/slideMaster4.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603" autoAdjust="0"/>
  </p:normalViewPr>
  <p:slideViewPr>
    <p:cSldViewPr snapToGrid="0" snapToObjects="1">
      <p:cViewPr>
        <p:scale>
          <a:sx n="63" d="100"/>
          <a:sy n="63" d="100"/>
        </p:scale>
        <p:origin x="384" y="-96"/>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tableStyles" Target="tableStyles.xml"/><Relationship Id="rId7" Type="http://schemas.openxmlformats.org/officeDocument/2006/relationships/printerSettings" Target="printerSettings/printerSettings1.bin"/><Relationship Id="rId2" Type="http://schemas.openxmlformats.org/officeDocument/2006/relationships/slideMaster" Target="slideMasters/slideMaster2.xml"/><Relationship Id="rId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30/11/20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7"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xmlns=""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xmlns=""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xmlns=""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r>
              <a:rPr lang="en-US" sz="1800" dirty="0">
                <a:latin typeface="Trebuchet MS" pitchFamily="34" charset="0"/>
              </a:rPr>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xmlns=""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65116" y="3021130"/>
            <a:ext cx="6285508" cy="7906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lnSpc>
                <a:spcPts val="2960"/>
              </a:lnSpc>
            </a:pPr>
            <a:r>
              <a:rPr lang="en-US" sz="2200" dirty="0"/>
              <a:t>Chronic low back pain (CLBP) is a widespread issue with profound effects on an individual’s level of activit</a:t>
            </a:r>
            <a:r>
              <a:rPr lang="en-US" sz="2200" dirty="0">
                <a:solidFill>
                  <a:srgbClr val="000000"/>
                </a:solidFill>
              </a:rPr>
              <a:t>y and quality of life. CLBP may originate from a variety of spinal structures but its etiology is non-specific in the majority of patients. The superior cluneal nerves (SCN) are an under-recognized cause of CLBP. SCN are cutaneous nerves of the buttocks. These nerves </a:t>
            </a:r>
            <a:r>
              <a:rPr lang="en-US" sz="2200" dirty="0" smtClean="0">
                <a:solidFill>
                  <a:srgbClr val="000000"/>
                </a:solidFill>
              </a:rPr>
              <a:t>are </a:t>
            </a:r>
            <a:r>
              <a:rPr lang="en-US" sz="2200" dirty="0">
                <a:solidFill>
                  <a:srgbClr val="000000"/>
                </a:solidFill>
              </a:rPr>
              <a:t>responsible for providing sensory innervation to the skin. Historically, there have been limited treatment options for nerve pain experienced in this area of the body. Currently, peripheral nerve stimulation (PNS) is </a:t>
            </a:r>
            <a:r>
              <a:rPr lang="en-US" sz="2200" dirty="0" smtClean="0">
                <a:solidFill>
                  <a:srgbClr val="000000"/>
                </a:solidFill>
              </a:rPr>
              <a:t>highly regarded as a </a:t>
            </a:r>
            <a:r>
              <a:rPr lang="en-US" sz="2200" dirty="0">
                <a:solidFill>
                  <a:srgbClr val="000000"/>
                </a:solidFill>
              </a:rPr>
              <a:t>vigorous modality for the treatment of </a:t>
            </a:r>
            <a:r>
              <a:rPr lang="en-US" sz="2200" dirty="0" err="1">
                <a:solidFill>
                  <a:srgbClr val="000000"/>
                </a:solidFill>
              </a:rPr>
              <a:t>cluneal</a:t>
            </a:r>
            <a:r>
              <a:rPr lang="en-US" sz="2200" dirty="0">
                <a:solidFill>
                  <a:srgbClr val="000000"/>
                </a:solidFill>
              </a:rPr>
              <a:t> peripheral nerve pain. Technological advancements allow for less invasive placement procedures and improvement in </a:t>
            </a:r>
            <a:r>
              <a:rPr lang="en-US" sz="2200" dirty="0" err="1">
                <a:solidFill>
                  <a:srgbClr val="000000"/>
                </a:solidFill>
              </a:rPr>
              <a:t>cosmesis</a:t>
            </a:r>
            <a:r>
              <a:rPr lang="en-US" sz="2200" dirty="0">
                <a:solidFill>
                  <a:srgbClr val="000000"/>
                </a:solidFill>
              </a:rPr>
              <a:t>, making implantation less morbid and more accessible.</a:t>
            </a:r>
          </a:p>
        </p:txBody>
      </p:sp>
      <p:sp>
        <p:nvSpPr>
          <p:cNvPr id="4" name="Text Placeholder 3"/>
          <p:cNvSpPr>
            <a:spLocks noGrp="1"/>
          </p:cNvSpPr>
          <p:nvPr>
            <p:ph type="body" sz="quarter" idx="11"/>
          </p:nvPr>
        </p:nvSpPr>
        <p:spPr>
          <a:xfrm>
            <a:off x="576462" y="3017820"/>
            <a:ext cx="6280547" cy="536406"/>
          </a:xfrm>
        </p:spPr>
        <p:txBody>
          <a:bodyPr/>
          <a:lstStyle/>
          <a:p>
            <a:pPr marL="940479" indent="-940479" defTabSz="2507943" fontAlgn="auto">
              <a:spcAft>
                <a:spcPts val="0"/>
              </a:spcAft>
              <a:buFont typeface="Arial" pitchFamily="34" charset="0"/>
              <a:buNone/>
              <a:defRPr/>
            </a:pPr>
            <a:r>
              <a:rPr lang="en-US" sz="2800" dirty="0"/>
              <a:t>Background</a:t>
            </a:r>
          </a:p>
        </p:txBody>
      </p:sp>
      <p:sp>
        <p:nvSpPr>
          <p:cNvPr id="10249" name="Text Placeholder 9"/>
          <p:cNvSpPr>
            <a:spLocks noGrp="1"/>
          </p:cNvSpPr>
          <p:nvPr>
            <p:ph type="body" sz="quarter" idx="21"/>
          </p:nvPr>
        </p:nvSpPr>
        <p:spPr bwMode="auto">
          <a:xfrm>
            <a:off x="565116" y="11694303"/>
            <a:ext cx="6280546" cy="51081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We report 13 subjects (6 females, 7 males), with a mean age of 73 years old, who presented with CLBP described as “burning” (six subjects had pain radiating into the buttocks and hips) impacting their functionality and ambulation. Subjects were diagnosed with either mono-neuropathy of the SCN, </a:t>
            </a:r>
            <a:r>
              <a:rPr lang="en-US" sz="2200" dirty="0" err="1"/>
              <a:t>cluneal</a:t>
            </a:r>
            <a:r>
              <a:rPr lang="en-US" sz="2200" dirty="0"/>
              <a:t> neuritis, scoliosis, </a:t>
            </a:r>
            <a:r>
              <a:rPr lang="en-US" sz="2200" dirty="0" err="1"/>
              <a:t>sacroiliitis</a:t>
            </a:r>
            <a:r>
              <a:rPr lang="en-US" sz="2200" dirty="0"/>
              <a:t>, superior </a:t>
            </a:r>
            <a:r>
              <a:rPr lang="en-US" sz="2200" dirty="0" err="1"/>
              <a:t>cluneal</a:t>
            </a:r>
            <a:r>
              <a:rPr lang="en-US" sz="2200" dirty="0"/>
              <a:t> neuralgia and/or post-laminectomy syndrome. Previous conservative treatments included physical therapy, injections, ablations, opiates, </a:t>
            </a:r>
            <a:r>
              <a:rPr lang="en-US" sz="2200" dirty="0" err="1"/>
              <a:t>intrathecal</a:t>
            </a:r>
            <a:r>
              <a:rPr lang="en-US" sz="2200" dirty="0"/>
              <a:t> pump and SCS trials that were all unsuccessful. </a:t>
            </a:r>
          </a:p>
          <a:p>
            <a:pPr algn="just"/>
            <a:endParaRPr lang="en-US" sz="2400" dirty="0"/>
          </a:p>
        </p:txBody>
      </p:sp>
      <p:sp>
        <p:nvSpPr>
          <p:cNvPr id="11" name="Text Placeholder 10"/>
          <p:cNvSpPr>
            <a:spLocks noGrp="1"/>
          </p:cNvSpPr>
          <p:nvPr>
            <p:ph type="body" sz="quarter" idx="22"/>
          </p:nvPr>
        </p:nvSpPr>
        <p:spPr>
          <a:xfrm>
            <a:off x="565116" y="11152585"/>
            <a:ext cx="6280547" cy="536406"/>
          </a:xfrm>
        </p:spPr>
        <p:txBody>
          <a:bodyPr/>
          <a:lstStyle/>
          <a:p>
            <a:pPr marL="940479" indent="-940479" defTabSz="2507943" fontAlgn="auto">
              <a:spcAft>
                <a:spcPts val="0"/>
              </a:spcAft>
              <a:buFont typeface="Arial" pitchFamily="34" charset="0"/>
              <a:buNone/>
              <a:defRPr/>
            </a:pPr>
            <a:r>
              <a:rPr lang="en-US" sz="2800" dirty="0"/>
              <a:t>Case Report</a:t>
            </a:r>
          </a:p>
        </p:txBody>
      </p:sp>
      <p:sp>
        <p:nvSpPr>
          <p:cNvPr id="13" name="Text Placeholder 12"/>
          <p:cNvSpPr>
            <a:spLocks noGrp="1"/>
          </p:cNvSpPr>
          <p:nvPr>
            <p:ph type="body" sz="quarter" idx="24"/>
          </p:nvPr>
        </p:nvSpPr>
        <p:spPr>
          <a:xfrm>
            <a:off x="13952746" y="9051424"/>
            <a:ext cx="6286500" cy="536406"/>
          </a:xfrm>
        </p:spPr>
        <p:txBody>
          <a:bodyPr/>
          <a:lstStyle/>
          <a:p>
            <a:pPr marL="940479" indent="-940479" defTabSz="2507943" fontAlgn="auto">
              <a:spcAft>
                <a:spcPts val="0"/>
              </a:spcAft>
              <a:buFont typeface="Arial" pitchFamily="34" charset="0"/>
              <a:buNone/>
              <a:defRPr/>
            </a:pPr>
            <a:r>
              <a:rPr lang="en-US" sz="2800" dirty="0"/>
              <a:t>Results</a:t>
            </a:r>
          </a:p>
        </p:txBody>
      </p:sp>
      <p:sp>
        <p:nvSpPr>
          <p:cNvPr id="14" name="Text Placeholder 13"/>
          <p:cNvSpPr>
            <a:spLocks noGrp="1"/>
          </p:cNvSpPr>
          <p:nvPr>
            <p:ph type="body" sz="quarter" idx="25"/>
          </p:nvPr>
        </p:nvSpPr>
        <p:spPr>
          <a:xfrm>
            <a:off x="20584260" y="3021130"/>
            <a:ext cx="6279386" cy="536406"/>
          </a:xfrm>
        </p:spPr>
        <p:txBody>
          <a:bodyPr/>
          <a:lstStyle/>
          <a:p>
            <a:pPr marL="940479" indent="-940479" defTabSz="2507943" fontAlgn="auto">
              <a:spcAft>
                <a:spcPts val="0"/>
              </a:spcAft>
              <a:buFont typeface="Arial" pitchFamily="34" charset="0"/>
              <a:buNone/>
              <a:defRPr/>
            </a:pPr>
            <a:r>
              <a:rPr lang="en-US" sz="2800" dirty="0"/>
              <a:t>Conclusions</a:t>
            </a:r>
          </a:p>
        </p:txBody>
      </p:sp>
      <p:sp>
        <p:nvSpPr>
          <p:cNvPr id="10254" name="Text Placeholder 14"/>
          <p:cNvSpPr>
            <a:spLocks noGrp="1"/>
          </p:cNvSpPr>
          <p:nvPr>
            <p:ph type="body" sz="quarter" idx="26"/>
          </p:nvPr>
        </p:nvSpPr>
        <p:spPr bwMode="auto">
          <a:xfrm>
            <a:off x="20581115" y="3563890"/>
            <a:ext cx="6279386" cy="29722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200" dirty="0"/>
              <a:t>Wirelessly powered, battery-free PNS was a successful option for patients suffering of debilitating low back pain as a result of </a:t>
            </a:r>
            <a:r>
              <a:rPr lang="en-US" sz="2200" dirty="0" err="1"/>
              <a:t>mononeuropathy</a:t>
            </a:r>
            <a:r>
              <a:rPr lang="en-US" sz="2200" dirty="0"/>
              <a:t> of the superior </a:t>
            </a:r>
            <a:r>
              <a:rPr lang="en-US" sz="2200" dirty="0" err="1"/>
              <a:t>cluneal</a:t>
            </a:r>
            <a:r>
              <a:rPr lang="en-US" sz="2200" dirty="0"/>
              <a:t> nerves and </a:t>
            </a:r>
            <a:r>
              <a:rPr lang="en-US" sz="2200" dirty="0" err="1"/>
              <a:t>cluneal</a:t>
            </a:r>
            <a:r>
              <a:rPr lang="en-US" sz="2200" dirty="0"/>
              <a:t> neuritis following laminectomy. Wireless </a:t>
            </a:r>
            <a:r>
              <a:rPr lang="en-US" sz="2200" dirty="0" err="1"/>
              <a:t>neurostimulation</a:t>
            </a:r>
            <a:r>
              <a:rPr lang="en-US" sz="2200" dirty="0"/>
              <a:t> allows PNS in difficult to access sites with limited options for a traditional IPG placement. </a:t>
            </a:r>
          </a:p>
        </p:txBody>
      </p:sp>
      <p:sp>
        <p:nvSpPr>
          <p:cNvPr id="16" name="Text Placeholder 15"/>
          <p:cNvSpPr>
            <a:spLocks noGrp="1"/>
          </p:cNvSpPr>
          <p:nvPr>
            <p:ph type="body" sz="quarter" idx="27"/>
          </p:nvPr>
        </p:nvSpPr>
        <p:spPr>
          <a:xfrm>
            <a:off x="20565388" y="6444614"/>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900546" y="9051424"/>
            <a:ext cx="6282531" cy="45110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200" dirty="0"/>
              <a:t>All subjects were successfully treated with wirelessly powered PNS and reported high satisfaction, with increased levels of activity, improved sleep, and medication reductions. Mean pain scores reduced from 8.3 at baseline to 1.2 at the end of the trial, 1.3 at 3 months (n=8) and 1.9 at 6 months (n=8) post-implant. Quality of life and functionality was improved drastically, medication was reduced, and mean satisfaction was rated at 7/7. No complications were reported.</a:t>
            </a:r>
          </a:p>
          <a:p>
            <a:pPr algn="just">
              <a:lnSpc>
                <a:spcPts val="3160"/>
              </a:lnSpc>
            </a:pPr>
            <a:endParaRPr lang="de-DE" sz="2400" dirty="0"/>
          </a:p>
          <a:p>
            <a:pPr algn="just">
              <a:lnSpc>
                <a:spcPts val="3160"/>
              </a:lnSpc>
            </a:pPr>
            <a:endParaRPr lang="en-US" altLang="en-US" sz="24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xmlns="" id="{0D201DE9-BA93-9545-9B57-0AF3741D6DDE}"/>
              </a:ext>
            </a:extLst>
          </p:cNvPr>
          <p:cNvSpPr/>
          <p:nvPr/>
        </p:nvSpPr>
        <p:spPr>
          <a:xfrm>
            <a:off x="565116" y="413422"/>
            <a:ext cx="26295385" cy="1539786"/>
          </a:xfrm>
          <a:prstGeom prst="rect">
            <a:avLst/>
          </a:prstGeom>
        </p:spPr>
        <p:txBody>
          <a:bodyPr wrap="square" lIns="31373" tIns="15687" rIns="31373" bIns="15687">
            <a:spAutoFit/>
          </a:bodyPr>
          <a:lstStyle/>
          <a:p>
            <a:r>
              <a:rPr lang="en-US" sz="4000" b="1" dirty="0"/>
              <a:t>Wireless Stimulation of Superior </a:t>
            </a:r>
            <a:r>
              <a:rPr lang="en-US" sz="4000" b="1" dirty="0" err="1"/>
              <a:t>Cluneal</a:t>
            </a:r>
            <a:r>
              <a:rPr lang="en-US" sz="4000" b="1" dirty="0"/>
              <a:t> Nerve for Chronic Low Back Pain, a Case Series (n=13)</a:t>
            </a:r>
            <a:endParaRPr lang="en-US" sz="4000" dirty="0"/>
          </a:p>
          <a:p>
            <a:pPr algn="ctr"/>
            <a:r>
              <a:rPr lang="en-US" sz="1700" b="1" dirty="0">
                <a:latin typeface="Trebuchet MS"/>
                <a:cs typeface="Trebuchet MS"/>
              </a:rPr>
              <a:t>Chad </a:t>
            </a:r>
            <a:r>
              <a:rPr lang="en-US" sz="1700" b="1" dirty="0" err="1">
                <a:latin typeface="Trebuchet MS"/>
                <a:cs typeface="Trebuchet MS"/>
              </a:rPr>
              <a:t>Pletnick</a:t>
            </a:r>
            <a:r>
              <a:rPr lang="en-US" sz="1700" b="1" dirty="0">
                <a:latin typeface="Trebuchet MS"/>
                <a:cs typeface="Trebuchet MS"/>
              </a:rPr>
              <a:t> MD</a:t>
            </a:r>
            <a:r>
              <a:rPr lang="en-US" sz="1700" b="1" baseline="30000" dirty="0">
                <a:latin typeface="Trebuchet MS"/>
                <a:cs typeface="Trebuchet MS"/>
              </a:rPr>
              <a:t>1</a:t>
            </a:r>
            <a:r>
              <a:rPr lang="en-US" sz="1700" b="1" dirty="0">
                <a:latin typeface="Trebuchet MS"/>
                <a:cs typeface="Trebuchet MS"/>
              </a:rPr>
              <a:t>, </a:t>
            </a:r>
            <a:r>
              <a:rPr lang="en-US" sz="1700" b="1" dirty="0" err="1">
                <a:latin typeface="Trebuchet MS"/>
                <a:cs typeface="Trebuchet MS"/>
              </a:rPr>
              <a:t>charles</a:t>
            </a:r>
            <a:r>
              <a:rPr lang="en-US" sz="1700" b="1" dirty="0">
                <a:latin typeface="Trebuchet MS"/>
                <a:cs typeface="Trebuchet MS"/>
              </a:rPr>
              <a:t> Brownlow MD</a:t>
            </a:r>
            <a:r>
              <a:rPr lang="en-US" sz="1700" b="1" baseline="30000" dirty="0">
                <a:latin typeface="Trebuchet MS"/>
                <a:cs typeface="Trebuchet MS"/>
              </a:rPr>
              <a:t>2</a:t>
            </a:r>
            <a:r>
              <a:rPr lang="en-US" sz="1700" b="1" dirty="0">
                <a:latin typeface="Trebuchet MS"/>
                <a:cs typeface="Trebuchet MS"/>
              </a:rPr>
              <a:t>, Matthias </a:t>
            </a:r>
            <a:r>
              <a:rPr lang="en-US" sz="1700" b="1" dirty="0" err="1">
                <a:latin typeface="Trebuchet MS"/>
                <a:cs typeface="Trebuchet MS"/>
              </a:rPr>
              <a:t>Wiederholz</a:t>
            </a:r>
            <a:r>
              <a:rPr lang="en-US" sz="1700" b="1" dirty="0">
                <a:latin typeface="Trebuchet MS"/>
                <a:cs typeface="Trebuchet MS"/>
              </a:rPr>
              <a:t> MD</a:t>
            </a:r>
            <a:r>
              <a:rPr lang="en-US" sz="1700" b="1" baseline="30000" dirty="0">
                <a:latin typeface="Trebuchet MS"/>
                <a:cs typeface="Trebuchet MS"/>
              </a:rPr>
              <a:t>3</a:t>
            </a:r>
            <a:r>
              <a:rPr lang="en-US" sz="1700" b="1" dirty="0">
                <a:latin typeface="Trebuchet MS"/>
                <a:cs typeface="Trebuchet MS"/>
              </a:rPr>
              <a:t>, </a:t>
            </a:r>
            <a:r>
              <a:rPr lang="en-US" sz="1700" b="1" dirty="0" err="1" smtClean="0">
                <a:latin typeface="Trebuchet MS"/>
                <a:cs typeface="Trebuchet MS"/>
              </a:rPr>
              <a:t>Arpit</a:t>
            </a:r>
            <a:r>
              <a:rPr lang="en-US" sz="1700" b="1" dirty="0" smtClean="0">
                <a:latin typeface="Trebuchet MS"/>
                <a:cs typeface="Trebuchet MS"/>
              </a:rPr>
              <a:t> A. </a:t>
            </a:r>
            <a:r>
              <a:rPr lang="en-US" sz="1700" b="1" dirty="0">
                <a:latin typeface="Trebuchet MS"/>
                <a:cs typeface="Trebuchet MS"/>
              </a:rPr>
              <a:t>Patel </a:t>
            </a:r>
            <a:r>
              <a:rPr lang="en-US" sz="1700" b="1" dirty="0" smtClean="0">
                <a:latin typeface="Trebuchet MS"/>
                <a:cs typeface="Trebuchet MS"/>
              </a:rPr>
              <a:t>DO</a:t>
            </a:r>
            <a:r>
              <a:rPr lang="en-US" sz="1700" b="1" baseline="30000" dirty="0" smtClean="0">
                <a:latin typeface="Trebuchet MS"/>
                <a:cs typeface="Trebuchet MS"/>
              </a:rPr>
              <a:t>4</a:t>
            </a:r>
            <a:r>
              <a:rPr lang="en-US" sz="1700" b="1" baseline="30000" dirty="0">
                <a:latin typeface="Trebuchet MS"/>
                <a:cs typeface="Trebuchet MS"/>
              </a:rPr>
              <a:t>,</a:t>
            </a:r>
            <a:r>
              <a:rPr lang="en-US" sz="1700" b="1" dirty="0">
                <a:latin typeface="Trebuchet MS"/>
                <a:cs typeface="Trebuchet MS"/>
              </a:rPr>
              <a:t> Randall J. Warren MD</a:t>
            </a:r>
            <a:r>
              <a:rPr lang="en-US" sz="1700" b="1" baseline="30000" dirty="0">
                <a:latin typeface="Trebuchet MS"/>
                <a:cs typeface="Trebuchet MS"/>
              </a:rPr>
              <a:t>5</a:t>
            </a:r>
            <a:r>
              <a:rPr lang="en-US" sz="1700" b="1" dirty="0">
                <a:latin typeface="Trebuchet MS"/>
                <a:cs typeface="Trebuchet MS"/>
              </a:rPr>
              <a:t>, Carissa Stone MD</a:t>
            </a:r>
            <a:r>
              <a:rPr lang="en-US" sz="1700" b="1" baseline="30000" dirty="0">
                <a:latin typeface="Trebuchet MS"/>
                <a:cs typeface="Trebuchet MS"/>
              </a:rPr>
              <a:t>6</a:t>
            </a:r>
            <a:r>
              <a:rPr lang="en-US" sz="1700" b="1" dirty="0">
                <a:latin typeface="Trebuchet MS"/>
                <a:cs typeface="Trebuchet MS"/>
              </a:rPr>
              <a:t>, Sloane Yu MD</a:t>
            </a:r>
            <a:r>
              <a:rPr lang="en-US" sz="1700" b="1" baseline="30000" dirty="0">
                <a:latin typeface="Trebuchet MS"/>
                <a:cs typeface="Trebuchet MS"/>
              </a:rPr>
              <a:t>7</a:t>
            </a:r>
            <a:r>
              <a:rPr lang="en-US" sz="1700" b="1" dirty="0">
                <a:latin typeface="Trebuchet MS"/>
                <a:cs typeface="Trebuchet MS"/>
              </a:rPr>
              <a:t>, Suzanne </a:t>
            </a:r>
            <a:r>
              <a:rPr lang="en-US" sz="1700" b="1" dirty="0" err="1">
                <a:latin typeface="Trebuchet MS"/>
                <a:cs typeface="Trebuchet MS"/>
              </a:rPr>
              <a:t>Manzi</a:t>
            </a:r>
            <a:r>
              <a:rPr lang="en-US" sz="1700" b="1" dirty="0">
                <a:latin typeface="Trebuchet MS"/>
                <a:cs typeface="Trebuchet MS"/>
              </a:rPr>
              <a:t> MD</a:t>
            </a:r>
            <a:r>
              <a:rPr lang="en-US" sz="1700" b="1" baseline="30000" dirty="0">
                <a:latin typeface="Trebuchet MS"/>
                <a:cs typeface="Trebuchet MS"/>
              </a:rPr>
              <a:t>3</a:t>
            </a:r>
            <a:r>
              <a:rPr lang="en-US" sz="1700" b="1" dirty="0">
                <a:latin typeface="Trebuchet MS"/>
                <a:cs typeface="Trebuchet MS"/>
              </a:rPr>
              <a:t>, </a:t>
            </a:r>
            <a:r>
              <a:rPr lang="en-US" sz="1700" b="1" dirty="0" err="1">
                <a:latin typeface="Trebuchet MS"/>
                <a:cs typeface="Trebuchet MS"/>
              </a:rPr>
              <a:t>Pawan</a:t>
            </a:r>
            <a:r>
              <a:rPr lang="en-US" sz="1700" b="1" dirty="0">
                <a:latin typeface="Trebuchet MS"/>
                <a:cs typeface="Trebuchet MS"/>
              </a:rPr>
              <a:t> Grover MD</a:t>
            </a:r>
            <a:r>
              <a:rPr lang="en-US" sz="1700" b="1" baseline="30000" dirty="0">
                <a:latin typeface="Trebuchet MS"/>
                <a:cs typeface="Trebuchet MS"/>
              </a:rPr>
              <a:t>3</a:t>
            </a:r>
            <a:r>
              <a:rPr lang="en-US" sz="1700" b="1" dirty="0">
                <a:latin typeface="Trebuchet MS"/>
                <a:cs typeface="Trebuchet MS"/>
              </a:rPr>
              <a:t>, Kenneth </a:t>
            </a:r>
            <a:r>
              <a:rPr lang="en-US" sz="1700" b="1" dirty="0" err="1">
                <a:latin typeface="Trebuchet MS"/>
                <a:cs typeface="Trebuchet MS"/>
              </a:rPr>
              <a:t>Giraldo</a:t>
            </a:r>
            <a:r>
              <a:rPr lang="en-US" sz="1700" b="1" dirty="0">
                <a:latin typeface="Trebuchet MS"/>
                <a:cs typeface="Trebuchet MS"/>
              </a:rPr>
              <a:t> MD</a:t>
            </a:r>
            <a:r>
              <a:rPr lang="en-US" sz="1700" b="1" baseline="30000" dirty="0">
                <a:latin typeface="Trebuchet MS"/>
                <a:cs typeface="Trebuchet MS"/>
              </a:rPr>
              <a:t>8</a:t>
            </a:r>
            <a:r>
              <a:rPr lang="en-US" sz="1700" b="1" dirty="0">
                <a:latin typeface="Trebuchet MS"/>
                <a:cs typeface="Trebuchet MS"/>
              </a:rPr>
              <a:t>,Niek Vanquathem BA</a:t>
            </a:r>
            <a:r>
              <a:rPr lang="en-US" sz="1700" b="1" baseline="30000" dirty="0">
                <a:latin typeface="Trebuchet MS"/>
                <a:cs typeface="Trebuchet MS"/>
              </a:rPr>
              <a:t>9</a:t>
            </a:r>
            <a:endParaRPr lang="en-US" sz="1700" b="1" dirty="0">
              <a:latin typeface="Trebuchet MS"/>
              <a:cs typeface="Trebuchet MS"/>
            </a:endParaRPr>
          </a:p>
          <a:p>
            <a:pPr algn="ctr"/>
            <a:r>
              <a:rPr lang="en-US" sz="1700" b="1" baseline="30000" dirty="0">
                <a:latin typeface="Trebuchet MS"/>
                <a:cs typeface="Trebuchet MS"/>
              </a:rPr>
              <a:t>1</a:t>
            </a:r>
            <a:r>
              <a:rPr lang="en-US" sz="1700" b="1" dirty="0">
                <a:latin typeface="Trebuchet MS"/>
                <a:cs typeface="Trebuchet MS"/>
              </a:rPr>
              <a:t>Arizona Pan Care Center, </a:t>
            </a:r>
            <a:r>
              <a:rPr lang="en-US" sz="1700" b="1" baseline="30000" dirty="0">
                <a:latin typeface="Trebuchet MS"/>
                <a:cs typeface="Trebuchet MS"/>
              </a:rPr>
              <a:t>2</a:t>
            </a:r>
            <a:r>
              <a:rPr lang="en-US" sz="1700" b="1" dirty="0">
                <a:latin typeface="Trebuchet MS"/>
                <a:cs typeface="Trebuchet MS"/>
              </a:rPr>
              <a:t>Georgia Pain and Spine care, </a:t>
            </a:r>
            <a:r>
              <a:rPr lang="en-US" sz="1700" b="1" baseline="30000" dirty="0">
                <a:latin typeface="Trebuchet MS"/>
                <a:cs typeface="Trebuchet MS"/>
              </a:rPr>
              <a:t>3</a:t>
            </a:r>
            <a:r>
              <a:rPr lang="en-US" sz="1700" b="1" dirty="0">
                <a:latin typeface="Trebuchet MS"/>
                <a:cs typeface="Trebuchet MS"/>
              </a:rPr>
              <a:t>Performance Pain and Sports, </a:t>
            </a:r>
            <a:r>
              <a:rPr lang="en-US" sz="1700" b="1" baseline="30000" dirty="0" smtClean="0">
                <a:latin typeface="Trebuchet MS"/>
                <a:cs typeface="Trebuchet MS"/>
              </a:rPr>
              <a:t>4</a:t>
            </a:r>
            <a:r>
              <a:rPr lang="en-US" sz="1700" b="1" dirty="0" smtClean="0">
                <a:latin typeface="Trebuchet MS"/>
                <a:cs typeface="Trebuchet MS"/>
              </a:rPr>
              <a:t>Excel Pain and Spine, </a:t>
            </a:r>
            <a:r>
              <a:rPr lang="en-US" sz="1700" b="1" baseline="30000" dirty="0">
                <a:latin typeface="Trebuchet MS"/>
                <a:cs typeface="Trebuchet MS"/>
              </a:rPr>
              <a:t>5</a:t>
            </a:r>
            <a:r>
              <a:rPr lang="en-US" sz="1700" b="1" dirty="0">
                <a:latin typeface="Trebuchet MS"/>
                <a:cs typeface="Trebuchet MS"/>
              </a:rPr>
              <a:t>Apollo Pain Management, </a:t>
            </a:r>
            <a:r>
              <a:rPr lang="en-US" sz="1700" b="1" baseline="30000" dirty="0">
                <a:latin typeface="Trebuchet MS"/>
                <a:cs typeface="Trebuchet MS"/>
              </a:rPr>
              <a:t>6</a:t>
            </a:r>
            <a:r>
              <a:rPr lang="en-US" sz="1700" b="1" dirty="0">
                <a:latin typeface="Trebuchet MS"/>
                <a:cs typeface="Trebuchet MS"/>
              </a:rPr>
              <a:t>Comprehensive Spine Institute, </a:t>
            </a:r>
            <a:r>
              <a:rPr lang="en-US" sz="1700" b="1" baseline="30000" dirty="0">
                <a:latin typeface="Trebuchet MS"/>
                <a:cs typeface="Trebuchet MS"/>
              </a:rPr>
              <a:t>7</a:t>
            </a:r>
            <a:r>
              <a:rPr lang="en-US" sz="1700" b="1" dirty="0">
                <a:latin typeface="Trebuchet MS"/>
                <a:cs typeface="Trebuchet MS"/>
              </a:rPr>
              <a:t>Allied Pain and Spine Institutes, </a:t>
            </a:r>
            <a:r>
              <a:rPr lang="en-US" sz="1700" b="1" baseline="30000" dirty="0">
                <a:latin typeface="Trebuchet MS"/>
                <a:cs typeface="Trebuchet MS"/>
              </a:rPr>
              <a:t>8</a:t>
            </a:r>
            <a:r>
              <a:rPr lang="en-US" sz="1700" b="1" dirty="0">
                <a:latin typeface="Trebuchet MS"/>
                <a:cs typeface="Trebuchet MS"/>
              </a:rPr>
              <a:t>Kenneth </a:t>
            </a:r>
            <a:r>
              <a:rPr lang="en-US" sz="1700" b="1" dirty="0" err="1">
                <a:latin typeface="Trebuchet MS"/>
                <a:cs typeface="Trebuchet MS"/>
              </a:rPr>
              <a:t>Giraldo</a:t>
            </a:r>
            <a:r>
              <a:rPr lang="en-US" sz="1700" b="1" dirty="0">
                <a:latin typeface="Trebuchet MS"/>
                <a:cs typeface="Trebuchet MS"/>
              </a:rPr>
              <a:t> Practice </a:t>
            </a:r>
            <a:r>
              <a:rPr lang="en-US" sz="1700" b="1" i="1" dirty="0">
                <a:latin typeface="Trebuchet MS"/>
                <a:cs typeface="Trebuchet MS"/>
              </a:rPr>
              <a:t>, </a:t>
            </a:r>
            <a:r>
              <a:rPr lang="en-US" sz="1700" b="1" i="1" baseline="30000" dirty="0">
                <a:latin typeface="Trebuchet MS"/>
                <a:cs typeface="Trebuchet MS"/>
              </a:rPr>
              <a:t>9</a:t>
            </a:r>
            <a:r>
              <a:rPr lang="en-US" sz="1700" b="1" i="1" dirty="0">
                <a:latin typeface="Trebuchet MS"/>
                <a:cs typeface="Trebuchet MS"/>
              </a:rPr>
              <a:t>S</a:t>
            </a:r>
            <a:r>
              <a:rPr lang="de-DE" sz="1700" b="1" i="1" dirty="0" err="1">
                <a:latin typeface="Trebuchet MS"/>
                <a:cs typeface="Trebuchet MS"/>
              </a:rPr>
              <a:t>timwave</a:t>
            </a:r>
            <a:r>
              <a:rPr lang="de-DE" sz="1700" b="1" i="1" dirty="0">
                <a:latin typeface="Trebuchet MS"/>
                <a:cs typeface="Trebuchet MS"/>
              </a:rPr>
              <a:t> LLC, USA </a:t>
            </a:r>
          </a:p>
          <a:p>
            <a:endParaRPr lang="de-DE" sz="2400" i="1" dirty="0">
              <a:latin typeface="Trebuchet MS"/>
              <a:cs typeface="Trebuchet MS"/>
            </a:endParaRPr>
          </a:p>
        </p:txBody>
      </p:sp>
      <p:sp>
        <p:nvSpPr>
          <p:cNvPr id="76" name="Text Placeholder 12"/>
          <p:cNvSpPr>
            <a:spLocks noGrp="1"/>
          </p:cNvSpPr>
          <p:nvPr>
            <p:ph type="body" sz="quarter" idx="24"/>
          </p:nvPr>
        </p:nvSpPr>
        <p:spPr>
          <a:xfrm>
            <a:off x="13858269" y="13294785"/>
            <a:ext cx="6286500" cy="536406"/>
          </a:xfrm>
        </p:spPr>
        <p:txBody>
          <a:bodyPr/>
          <a:lstStyle/>
          <a:p>
            <a:pPr marL="940479" indent="-940479" defTabSz="2507943" fontAlgn="auto">
              <a:spcAft>
                <a:spcPts val="0"/>
              </a:spcAft>
              <a:buFont typeface="Arial" pitchFamily="34" charset="0"/>
              <a:buNone/>
              <a:defRPr/>
            </a:pPr>
            <a:r>
              <a:rPr lang="en-US" sz="2800" dirty="0"/>
              <a:t>Discussion</a:t>
            </a:r>
          </a:p>
        </p:txBody>
      </p:sp>
      <p:sp>
        <p:nvSpPr>
          <p:cNvPr id="91" name="Text Placeholder 9"/>
          <p:cNvSpPr>
            <a:spLocks noGrp="1"/>
          </p:cNvSpPr>
          <p:nvPr>
            <p:ph type="body" sz="quarter" idx="21"/>
          </p:nvPr>
        </p:nvSpPr>
        <p:spPr bwMode="auto">
          <a:xfrm>
            <a:off x="13900546" y="13302150"/>
            <a:ext cx="6280546" cy="30707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sz="2400" dirty="0"/>
          </a:p>
          <a:p>
            <a:pPr algn="just"/>
            <a:r>
              <a:rPr lang="en-US" sz="2200" dirty="0"/>
              <a:t>A wireless stimulator provides technical advantages compared to the conventional methods of tunneling leads to IPGs and implanted batteries. Wireless peripheral nerve stimulation is an effective option for chronic pain of peripheral nerve origin including the superior </a:t>
            </a:r>
            <a:r>
              <a:rPr lang="en-US" sz="2200" dirty="0" err="1"/>
              <a:t>cluneal</a:t>
            </a:r>
            <a:r>
              <a:rPr lang="en-US" sz="2200" dirty="0"/>
              <a:t> nerves.</a:t>
            </a:r>
            <a:endParaRPr lang="en-US" altLang="en-US" sz="2200" dirty="0"/>
          </a:p>
        </p:txBody>
      </p:sp>
      <p:sp>
        <p:nvSpPr>
          <p:cNvPr id="65" name="Text Placeholder 10"/>
          <p:cNvSpPr>
            <a:spLocks noGrp="1"/>
          </p:cNvSpPr>
          <p:nvPr>
            <p:ph type="body" sz="quarter" idx="22"/>
          </p:nvPr>
        </p:nvSpPr>
        <p:spPr>
          <a:xfrm>
            <a:off x="7241976" y="3021130"/>
            <a:ext cx="6280547" cy="536406"/>
          </a:xfrm>
        </p:spPr>
        <p:txBody>
          <a:bodyPr/>
          <a:lstStyle/>
          <a:p>
            <a:pPr marL="940479" indent="-940479" defTabSz="2507943" fontAlgn="auto">
              <a:spcAft>
                <a:spcPts val="0"/>
              </a:spcAft>
              <a:buFont typeface="Arial" pitchFamily="34" charset="0"/>
              <a:buNone/>
              <a:defRPr/>
            </a:pPr>
            <a:r>
              <a:rPr lang="en-US" sz="2800" dirty="0"/>
              <a:t>Methods</a:t>
            </a:r>
          </a:p>
        </p:txBody>
      </p:sp>
      <p:sp>
        <p:nvSpPr>
          <p:cNvPr id="66" name="Text Placeholder 9"/>
          <p:cNvSpPr>
            <a:spLocks noGrp="1"/>
          </p:cNvSpPr>
          <p:nvPr>
            <p:ph type="body" sz="quarter" idx="21"/>
          </p:nvPr>
        </p:nvSpPr>
        <p:spPr bwMode="auto">
          <a:xfrm>
            <a:off x="7241976" y="2995792"/>
            <a:ext cx="6280546" cy="139351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endParaRPr lang="en-US" sz="2800" dirty="0"/>
          </a:p>
          <a:p>
            <a:pPr algn="just">
              <a:lnSpc>
                <a:spcPts val="2980"/>
              </a:lnSpc>
            </a:pPr>
            <a:r>
              <a:rPr lang="en-US" sz="2200" b="1" i="1" dirty="0">
                <a:solidFill>
                  <a:srgbClr val="000000"/>
                </a:solidFill>
              </a:rPr>
              <a:t>Trial:</a:t>
            </a:r>
            <a:r>
              <a:rPr lang="en-US" sz="2200" b="1" dirty="0">
                <a:solidFill>
                  <a:srgbClr val="000000"/>
                </a:solidFill>
              </a:rPr>
              <a:t> </a:t>
            </a:r>
            <a:r>
              <a:rPr lang="en-US" sz="2200" dirty="0">
                <a:solidFill>
                  <a:srgbClr val="000000"/>
                </a:solidFill>
              </a:rPr>
              <a:t>Fluoroscopy, ultrasound and palpation were used to plan the introducer entry point and route for a </a:t>
            </a:r>
            <a:r>
              <a:rPr lang="en-US" sz="2200" dirty="0" smtClean="0">
                <a:solidFill>
                  <a:srgbClr val="000000"/>
                </a:solidFill>
              </a:rPr>
              <a:t>8-</a:t>
            </a:r>
            <a:r>
              <a:rPr lang="en-US" sz="2200" dirty="0">
                <a:solidFill>
                  <a:srgbClr val="000000"/>
                </a:solidFill>
              </a:rPr>
              <a:t>electrode trial stimulator targeting the superior </a:t>
            </a:r>
            <a:r>
              <a:rPr lang="en-US" sz="2200" dirty="0" err="1">
                <a:solidFill>
                  <a:srgbClr val="000000"/>
                </a:solidFill>
              </a:rPr>
              <a:t>cluneal</a:t>
            </a:r>
            <a:r>
              <a:rPr lang="en-US" sz="2200">
                <a:solidFill>
                  <a:srgbClr val="000000"/>
                </a:solidFill>
              </a:rPr>
              <a:t> </a:t>
            </a:r>
            <a:r>
              <a:rPr lang="en-US" sz="2200" smtClean="0">
                <a:solidFill>
                  <a:srgbClr val="000000"/>
                </a:solidFill>
              </a:rPr>
              <a:t>nerve (Figure 1). </a:t>
            </a:r>
            <a:r>
              <a:rPr lang="en-US" sz="2200" dirty="0">
                <a:solidFill>
                  <a:srgbClr val="000000"/>
                </a:solidFill>
              </a:rPr>
              <a:t>A 13-gauge introducer was used to enter the skin approximately 6 cm medial to the posterior superior iliac spine (PSIS). The electrode array was inserted through the introducer and advanced towards the superior cluneal nerve along the iliac crest. The steering stylet was removed and receiver inserted into the inner lumen of the electrode array. The trial stimulator was then secured to the skin with </a:t>
            </a:r>
            <a:r>
              <a:rPr lang="en-US" sz="2200" dirty="0" err="1">
                <a:solidFill>
                  <a:srgbClr val="000000"/>
                </a:solidFill>
              </a:rPr>
              <a:t>Mastisol</a:t>
            </a:r>
            <a:r>
              <a:rPr lang="en-US" sz="2200" dirty="0">
                <a:solidFill>
                  <a:srgbClr val="000000"/>
                </a:solidFill>
              </a:rPr>
              <a:t> and </a:t>
            </a:r>
            <a:r>
              <a:rPr lang="en-US" sz="2200" dirty="0" err="1">
                <a:solidFill>
                  <a:srgbClr val="000000"/>
                </a:solidFill>
              </a:rPr>
              <a:t>Steri</a:t>
            </a:r>
            <a:r>
              <a:rPr lang="en-US" sz="2200" dirty="0">
                <a:solidFill>
                  <a:srgbClr val="000000"/>
                </a:solidFill>
              </a:rPr>
              <a:t> Strips and completely covered under a sterile Tegaderm. </a:t>
            </a:r>
          </a:p>
          <a:p>
            <a:pPr algn="just">
              <a:lnSpc>
                <a:spcPts val="2980"/>
              </a:lnSpc>
            </a:pPr>
            <a:r>
              <a:rPr lang="en-US" sz="2200" b="1" i="1" dirty="0">
                <a:solidFill>
                  <a:srgbClr val="000000"/>
                </a:solidFill>
              </a:rPr>
              <a:t>Permanent Implant: </a:t>
            </a:r>
            <a:r>
              <a:rPr lang="en-US" sz="2200" dirty="0">
                <a:solidFill>
                  <a:srgbClr val="000000"/>
                </a:solidFill>
              </a:rPr>
              <a:t>A small incision was made and the placement technique for the </a:t>
            </a:r>
            <a:r>
              <a:rPr lang="en-US" sz="2200" dirty="0" smtClean="0">
                <a:solidFill>
                  <a:srgbClr val="000000"/>
                </a:solidFill>
              </a:rPr>
              <a:t>4-contact permanent </a:t>
            </a:r>
            <a:r>
              <a:rPr lang="en-US" sz="2200" dirty="0">
                <a:solidFill>
                  <a:srgbClr val="000000"/>
                </a:solidFill>
              </a:rPr>
              <a:t>stimulator was repeated. The steering stylet was removed and a receiver inserted into the inner lumen of the electrode array. A receiver pocket was made approximately 10 cm from the first marker band on the electrode array and the neurostimulator tunneled to the pocket. A knot was tied to permanently mate the receiver and electrode array.</a:t>
            </a:r>
            <a:r>
              <a:rPr lang="en-US" sz="2200" dirty="0">
                <a:solidFill>
                  <a:srgbClr val="000000"/>
                </a:solidFill>
                <a:latin typeface="Trebuchet MS"/>
                <a:cs typeface="Trebuchet MS"/>
              </a:rPr>
              <a:t> The distal portion of the stimulator was coiled, sutured to itself to eliminate any sharp ends, and then sutured to the fascia. The pocket was closed with subcutaneous and then subcuticular sutures.</a:t>
            </a:r>
            <a:r>
              <a:rPr lang="en-US" sz="2200" dirty="0">
                <a:solidFill>
                  <a:srgbClr val="000000"/>
                </a:solidFill>
              </a:rPr>
              <a:t> The devices for all patients were programmed with a frequency of 1499 Hz, pulse width of 30 μs and current as preferred by patients.</a:t>
            </a:r>
          </a:p>
          <a:p>
            <a:pPr algn="just">
              <a:lnSpc>
                <a:spcPts val="3460"/>
              </a:lnSpc>
            </a:pPr>
            <a:endParaRPr lang="en-US" sz="2200" dirty="0"/>
          </a:p>
        </p:txBody>
      </p:sp>
      <p:sp>
        <p:nvSpPr>
          <p:cNvPr id="70" name="Rechteck 73">
            <a:extLst>
              <a:ext uri="{FF2B5EF4-FFF2-40B4-BE49-F238E27FC236}">
                <a16:creationId xmlns:a16="http://schemas.microsoft.com/office/drawing/2014/main" xmlns="" id="{F5FA3F28-68EE-7D4F-80F4-ECCF8C349F60}"/>
              </a:ext>
            </a:extLst>
          </p:cNvPr>
          <p:cNvSpPr/>
          <p:nvPr/>
        </p:nvSpPr>
        <p:spPr>
          <a:xfrm>
            <a:off x="14006890" y="2951420"/>
            <a:ext cx="6137879" cy="277902"/>
          </a:xfrm>
          <a:prstGeom prst="rect">
            <a:avLst/>
          </a:prstGeom>
        </p:spPr>
        <p:txBody>
          <a:bodyPr wrap="square" lIns="31373" tIns="15687" rIns="31373" bIns="15687">
            <a:spAutoFit/>
          </a:bodyPr>
          <a:lstStyle/>
          <a:p>
            <a:pPr algn="ctr"/>
            <a:r>
              <a:rPr lang="en-US" sz="1600" b="1" dirty="0">
                <a:latin typeface="Arial"/>
                <a:cs typeface="Arial"/>
              </a:rPr>
              <a:t>Fig. 1: Image showing placement at superior </a:t>
            </a:r>
            <a:r>
              <a:rPr lang="en-US" sz="1600" b="1" dirty="0" err="1">
                <a:latin typeface="Arial"/>
                <a:cs typeface="Arial"/>
              </a:rPr>
              <a:t>cluneal</a:t>
            </a:r>
            <a:r>
              <a:rPr lang="en-US" sz="1600" b="1" dirty="0">
                <a:latin typeface="Arial"/>
                <a:cs typeface="Arial"/>
              </a:rPr>
              <a:t> nerve</a:t>
            </a:r>
            <a:endParaRPr lang="de-DE" sz="1600" b="1" dirty="0">
              <a:latin typeface="Arial"/>
              <a:cs typeface="Arial"/>
            </a:endParaRPr>
          </a:p>
        </p:txBody>
      </p:sp>
      <p:sp>
        <p:nvSpPr>
          <p:cNvPr id="59" name="Text Placeholder 14"/>
          <p:cNvSpPr txBox="1">
            <a:spLocks/>
          </p:cNvSpPr>
          <p:nvPr/>
        </p:nvSpPr>
        <p:spPr bwMode="auto">
          <a:xfrm>
            <a:off x="20565388" y="6919464"/>
            <a:ext cx="6279386" cy="49235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r>
              <a:rPr lang="en-US" sz="2200" dirty="0"/>
              <a:t>The Freedom </a:t>
            </a:r>
            <a:r>
              <a:rPr lang="en-US" sz="2200" dirty="0" smtClean="0"/>
              <a:t>PNS </a:t>
            </a:r>
            <a:r>
              <a:rPr lang="en-US" sz="2200" dirty="0"/>
              <a:t>System (Fig. 2) utilizes wireless technology. Each electrode array contains four or eight contacts (1.3 mm in diameter with 4 mm spacing) with embedded electronics and a separate, mated receiver component. A small, externally, 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endParaRPr lang="en-US" altLang="en-US" dirty="0"/>
          </a:p>
        </p:txBody>
      </p:sp>
      <p:sp>
        <p:nvSpPr>
          <p:cNvPr id="61" name="Rechteck 73">
            <a:extLst>
              <a:ext uri="{FF2B5EF4-FFF2-40B4-BE49-F238E27FC236}">
                <a16:creationId xmlns:a16="http://schemas.microsoft.com/office/drawing/2014/main" xmlns="" id="{F5FA3F28-68EE-7D4F-80F4-ECCF8C349F60}"/>
              </a:ext>
            </a:extLst>
          </p:cNvPr>
          <p:cNvSpPr/>
          <p:nvPr/>
        </p:nvSpPr>
        <p:spPr>
          <a:xfrm>
            <a:off x="22166644" y="11580367"/>
            <a:ext cx="3175286" cy="216346"/>
          </a:xfrm>
          <a:prstGeom prst="rect">
            <a:avLst/>
          </a:prstGeom>
        </p:spPr>
        <p:txBody>
          <a:bodyPr wrap="square" lIns="31373" tIns="15687" rIns="31373" bIns="15687">
            <a:spAutoFit/>
          </a:bodyPr>
          <a:lstStyle/>
          <a:p>
            <a:pPr algn="ctr"/>
            <a:r>
              <a:rPr lang="en-US" sz="1200" b="1" dirty="0">
                <a:latin typeface="Arial"/>
                <a:cs typeface="Arial"/>
              </a:rPr>
              <a:t>Fig. 2: System components</a:t>
            </a:r>
            <a:endParaRPr lang="de-DE" sz="1200" b="1" dirty="0">
              <a:latin typeface="Arial"/>
              <a:cs typeface="Arial"/>
            </a:endParaRPr>
          </a:p>
        </p:txBody>
      </p:sp>
      <p:sp>
        <p:nvSpPr>
          <p:cNvPr id="62" name="Text Placeholder 17"/>
          <p:cNvSpPr>
            <a:spLocks noGrp="1"/>
          </p:cNvSpPr>
          <p:nvPr>
            <p:ph type="body" sz="quarter" idx="29"/>
          </p:nvPr>
        </p:nvSpPr>
        <p:spPr>
          <a:xfrm>
            <a:off x="20577969" y="14837509"/>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63" name="Text Placeholder 18"/>
          <p:cNvSpPr>
            <a:spLocks noGrp="1"/>
          </p:cNvSpPr>
          <p:nvPr>
            <p:ph type="body" sz="quarter" idx="30"/>
          </p:nvPr>
        </p:nvSpPr>
        <p:spPr bwMode="auto">
          <a:xfrm>
            <a:off x="20581115" y="15456623"/>
            <a:ext cx="6282531" cy="571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2000" dirty="0" err="1">
                <a:solidFill>
                  <a:srgbClr val="000000"/>
                </a:solidFill>
                <a:latin typeface="Lucida Grande"/>
                <a:ea typeface="Lucida Grande"/>
                <a:cs typeface="Lucida Grande"/>
              </a:rPr>
              <a:t>cpletnick@gmail.com</a:t>
            </a:r>
            <a:endParaRPr lang="en-US" sz="2200" dirty="0">
              <a:latin typeface="Trebuchet MS"/>
              <a:cs typeface="Trebuchet MS"/>
            </a:endParaRPr>
          </a:p>
        </p:txBody>
      </p:sp>
      <p:pic>
        <p:nvPicPr>
          <p:cNvPr id="67" name="Picture 66" descr="TechImages_Labeled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84260" y="11804893"/>
            <a:ext cx="6282531" cy="2994514"/>
          </a:xfrm>
          <a:prstGeom prst="rect">
            <a:avLst/>
          </a:prstGeom>
        </p:spPr>
      </p:pic>
      <p:pic>
        <p:nvPicPr>
          <p:cNvPr id="2" name="Picture 1"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841568" y="3543169"/>
            <a:ext cx="3250205" cy="2934571"/>
          </a:xfrm>
          <a:prstGeom prst="rect">
            <a:avLst/>
          </a:prstGeom>
        </p:spPr>
      </p:pic>
      <p:pic>
        <p:nvPicPr>
          <p:cNvPr id="3" name="Picture 2" descr="Unknown-1.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6830893" y="3488416"/>
            <a:ext cx="3250206" cy="3044079"/>
          </a:xfrm>
          <a:prstGeom prst="rect">
            <a:avLst/>
          </a:prstGeom>
        </p:spPr>
      </p:pic>
      <p:pic>
        <p:nvPicPr>
          <p:cNvPr id="6" name="Picture 5" descr="Unknown-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90918" y="6635559"/>
            <a:ext cx="2886075" cy="2381250"/>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98C598-D8A0-4497-B098-663ED3B86E32}"/>
</file>

<file path=customXml/itemProps2.xml><?xml version="1.0" encoding="utf-8"?>
<ds:datastoreItem xmlns:ds="http://schemas.openxmlformats.org/officeDocument/2006/customXml" ds:itemID="{43BDB301-93FB-4998-BDDE-5569ACD06C94}"/>
</file>

<file path=customXml/itemProps3.xml><?xml version="1.0" encoding="utf-8"?>
<ds:datastoreItem xmlns:ds="http://schemas.openxmlformats.org/officeDocument/2006/customXml" ds:itemID="{39E311AF-085E-45A3-BD9B-316B4B71AB40}"/>
</file>

<file path=docProps/app.xml><?xml version="1.0" encoding="utf-8"?>
<Properties xmlns="http://schemas.openxmlformats.org/officeDocument/2006/extended-properties" xmlns:vt="http://schemas.openxmlformats.org/officeDocument/2006/docPropsVTypes">
  <Template>PosterPresentations.com-42x60-Template</Template>
  <TotalTime>670</TotalTime>
  <Words>935</Words>
  <Application>Microsoft Macintosh PowerPoint</Application>
  <PresentationFormat>Custom</PresentationFormat>
  <Paragraphs>27</Paragraphs>
  <Slides>1</Slides>
  <Notes>1</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Niek Vanquathem</cp:lastModifiedBy>
  <cp:revision>69</cp:revision>
  <dcterms:created xsi:type="dcterms:W3CDTF">2016-12-07T21:25:59Z</dcterms:created>
  <dcterms:modified xsi:type="dcterms:W3CDTF">2020-11-30T11:40:00Z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