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theme/theme5.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593" autoAdjust="0"/>
  </p:normalViewPr>
  <p:slideViewPr>
    <p:cSldViewPr snapToGrid="0" snapToObjects="1">
      <p:cViewPr varScale="1">
        <p:scale>
          <a:sx n="41" d="100"/>
          <a:sy n="41" d="100"/>
        </p:scale>
        <p:origin x="1880" y="-45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1/8/20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65116" y="3021130"/>
            <a:ext cx="6285508" cy="720740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lnSpc>
                <a:spcPts val="3160"/>
              </a:lnSpc>
            </a:pPr>
            <a:r>
              <a:rPr lang="en-US" sz="2800" dirty="0"/>
              <a:t>Cluneal nerves are cutaneous nerves of the buttocks. Cutaneous nerves are responsible for providing sensory innervation to the skin. Historically, there have been limited treatment options for nerve pain experienced in this area of the body. Currently, peripheral nerve stimulation (PNS) is considered to be of high regard and vigorous modality for the treatment of </a:t>
            </a:r>
            <a:r>
              <a:rPr lang="en-US" sz="2800" dirty="0" err="1"/>
              <a:t>cluneal</a:t>
            </a:r>
            <a:r>
              <a:rPr lang="en-US" sz="2800" dirty="0"/>
              <a:t> peripheral nerve pain. Technological advancements allow for less invasive placement procedures and improvement in </a:t>
            </a:r>
            <a:r>
              <a:rPr lang="en-US" sz="2800" dirty="0" err="1"/>
              <a:t>cosmesis</a:t>
            </a:r>
            <a:r>
              <a:rPr lang="en-US" sz="2800" dirty="0"/>
              <a:t>, making implantation less morbid and more accessible.</a:t>
            </a:r>
          </a:p>
        </p:txBody>
      </p:sp>
      <p:sp>
        <p:nvSpPr>
          <p:cNvPr id="4" name="Text Placeholder 3"/>
          <p:cNvSpPr>
            <a:spLocks noGrp="1"/>
          </p:cNvSpPr>
          <p:nvPr>
            <p:ph type="body" sz="quarter" idx="11"/>
          </p:nvPr>
        </p:nvSpPr>
        <p:spPr>
          <a:xfrm>
            <a:off x="576462" y="3017820"/>
            <a:ext cx="6280547" cy="536406"/>
          </a:xfrm>
        </p:spPr>
        <p:txBody>
          <a:bodyPr/>
          <a:lstStyle/>
          <a:p>
            <a:pPr marL="940479" indent="-940479" defTabSz="2507943" fontAlgn="auto">
              <a:spcAft>
                <a:spcPts val="0"/>
              </a:spcAft>
              <a:buFont typeface="Arial" pitchFamily="34" charset="0"/>
              <a:buNone/>
              <a:defRPr/>
            </a:pPr>
            <a:r>
              <a:rPr lang="en-US" sz="2800" dirty="0"/>
              <a:t>Background</a:t>
            </a:r>
          </a:p>
        </p:txBody>
      </p:sp>
      <p:sp>
        <p:nvSpPr>
          <p:cNvPr id="10249" name="Text Placeholder 9"/>
          <p:cNvSpPr>
            <a:spLocks noGrp="1"/>
          </p:cNvSpPr>
          <p:nvPr>
            <p:ph type="body" sz="quarter" idx="21"/>
          </p:nvPr>
        </p:nvSpPr>
        <p:spPr bwMode="auto">
          <a:xfrm>
            <a:off x="565116" y="10539460"/>
            <a:ext cx="6280546" cy="600895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160"/>
              </a:lnSpc>
            </a:pPr>
            <a:r>
              <a:rPr lang="en-US" sz="2800" dirty="0"/>
              <a:t>This clinical case series investigates 5 patients with axial low back pain with limited </a:t>
            </a:r>
            <a:r>
              <a:rPr lang="en-US" sz="2800" dirty="0" err="1"/>
              <a:t>ambulatation</a:t>
            </a:r>
            <a:r>
              <a:rPr lang="en-US" sz="2800" dirty="0"/>
              <a:t>, restricting activities of daily living (ADLs). Physical therapy and pain medications were common across all patients. Patients were classified by ODI from bed bound to crippled. Some patients previously had radiofrequency ablations (RFA). All patients were diagnosed with Intractable pain, chronic pain syndrome, and superior cluneal neuralgia. </a:t>
            </a:r>
          </a:p>
        </p:txBody>
      </p:sp>
      <p:sp>
        <p:nvSpPr>
          <p:cNvPr id="11" name="Text Placeholder 10"/>
          <p:cNvSpPr>
            <a:spLocks noGrp="1"/>
          </p:cNvSpPr>
          <p:nvPr>
            <p:ph type="body" sz="quarter" idx="22"/>
          </p:nvPr>
        </p:nvSpPr>
        <p:spPr>
          <a:xfrm>
            <a:off x="565116" y="10098224"/>
            <a:ext cx="6280547" cy="536406"/>
          </a:xfrm>
        </p:spPr>
        <p:txBody>
          <a:bodyPr/>
          <a:lstStyle/>
          <a:p>
            <a:pPr marL="940479" indent="-940479" defTabSz="2507943" fontAlgn="auto">
              <a:spcAft>
                <a:spcPts val="0"/>
              </a:spcAft>
              <a:buFont typeface="Arial" pitchFamily="34" charset="0"/>
              <a:buNone/>
              <a:defRPr/>
            </a:pPr>
            <a:r>
              <a:rPr lang="en-US" sz="2800" dirty="0"/>
              <a:t>Case series</a:t>
            </a:r>
          </a:p>
        </p:txBody>
      </p:sp>
      <p:sp>
        <p:nvSpPr>
          <p:cNvPr id="13" name="Text Placeholder 12"/>
          <p:cNvSpPr>
            <a:spLocks noGrp="1"/>
          </p:cNvSpPr>
          <p:nvPr>
            <p:ph type="body" sz="quarter" idx="24"/>
          </p:nvPr>
        </p:nvSpPr>
        <p:spPr>
          <a:xfrm>
            <a:off x="13894592" y="7714342"/>
            <a:ext cx="6286500" cy="536406"/>
          </a:xfrm>
        </p:spPr>
        <p:txBody>
          <a:bodyPr/>
          <a:lstStyle/>
          <a:p>
            <a:pPr marL="940479" indent="-940479" defTabSz="2507943" fontAlgn="auto">
              <a:spcAft>
                <a:spcPts val="0"/>
              </a:spcAft>
              <a:buFont typeface="Arial" pitchFamily="34" charset="0"/>
              <a:buNone/>
              <a:defRPr/>
            </a:pPr>
            <a:r>
              <a:rPr lang="en-US" sz="2800" dirty="0"/>
              <a:t>Results</a:t>
            </a:r>
          </a:p>
        </p:txBody>
      </p:sp>
      <p:sp>
        <p:nvSpPr>
          <p:cNvPr id="14" name="Text Placeholder 13"/>
          <p:cNvSpPr>
            <a:spLocks noGrp="1"/>
          </p:cNvSpPr>
          <p:nvPr>
            <p:ph type="body" sz="quarter" idx="25"/>
          </p:nvPr>
        </p:nvSpPr>
        <p:spPr>
          <a:xfrm>
            <a:off x="20577969" y="3017820"/>
            <a:ext cx="6279386" cy="536406"/>
          </a:xfrm>
        </p:spPr>
        <p:txBody>
          <a:bodyPr/>
          <a:lstStyle/>
          <a:p>
            <a:pPr marL="940479" indent="-940479" defTabSz="2507943" fontAlgn="auto">
              <a:spcAft>
                <a:spcPts val="0"/>
              </a:spcAft>
              <a:buFont typeface="Arial" pitchFamily="34" charset="0"/>
              <a:buNone/>
              <a:defRPr/>
            </a:pPr>
            <a:r>
              <a:rPr lang="en-US" sz="2800" dirty="0"/>
              <a:t>Conclusions</a:t>
            </a:r>
          </a:p>
        </p:txBody>
      </p:sp>
      <p:sp>
        <p:nvSpPr>
          <p:cNvPr id="10254" name="Text Placeholder 14"/>
          <p:cNvSpPr>
            <a:spLocks noGrp="1"/>
          </p:cNvSpPr>
          <p:nvPr>
            <p:ph type="body" sz="quarter" idx="26"/>
          </p:nvPr>
        </p:nvSpPr>
        <p:spPr bwMode="auto">
          <a:xfrm>
            <a:off x="20581115" y="2995792"/>
            <a:ext cx="6279386" cy="442493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r>
              <a:rPr lang="en-US" sz="2800" dirty="0"/>
              <a:t>Percutaneous placement of a wireless </a:t>
            </a:r>
            <a:r>
              <a:rPr lang="en-US" sz="2800" dirty="0" err="1"/>
              <a:t>neurostimulator</a:t>
            </a:r>
            <a:r>
              <a:rPr lang="en-US" sz="2800" dirty="0"/>
              <a:t> device directly adjacent to affected </a:t>
            </a:r>
            <a:r>
              <a:rPr lang="en-US" sz="2800" dirty="0" err="1"/>
              <a:t>cluneal</a:t>
            </a:r>
            <a:r>
              <a:rPr lang="en-US" sz="2800" dirty="0"/>
              <a:t> nerve(s) is a minimally invasive and reversible method of pain control in patients with superior </a:t>
            </a:r>
            <a:r>
              <a:rPr lang="en-US" sz="2800" dirty="0" err="1"/>
              <a:t>cluneal</a:t>
            </a:r>
            <a:r>
              <a:rPr lang="en-US" sz="2800" dirty="0"/>
              <a:t> peripheral nerve pain refractory to conventional medical managements. </a:t>
            </a:r>
            <a:endParaRPr lang="en-US" sz="2200" dirty="0"/>
          </a:p>
          <a:p>
            <a:endParaRPr lang="en-US" altLang="en-US" dirty="0"/>
          </a:p>
        </p:txBody>
      </p:sp>
      <p:sp>
        <p:nvSpPr>
          <p:cNvPr id="16" name="Text Placeholder 15"/>
          <p:cNvSpPr>
            <a:spLocks noGrp="1"/>
          </p:cNvSpPr>
          <p:nvPr>
            <p:ph type="body" sz="quarter" idx="27"/>
          </p:nvPr>
        </p:nvSpPr>
        <p:spPr>
          <a:xfrm>
            <a:off x="20584260" y="7109970"/>
            <a:ext cx="6279386" cy="474850"/>
          </a:xfrm>
        </p:spPr>
        <p:txBody>
          <a:bodyPr/>
          <a:lstStyle/>
          <a:p>
            <a:pPr marL="940479" indent="-940479" defTabSz="2507943" fontAlgn="auto">
              <a:spcAft>
                <a:spcPts val="0"/>
              </a:spcAft>
              <a:buFont typeface="Arial" pitchFamily="34" charset="0"/>
              <a:buNone/>
              <a:defRPr/>
            </a:pPr>
            <a:r>
              <a:rPr lang="en-US" sz="2400" dirty="0"/>
              <a:t>Wireless System Components</a:t>
            </a:r>
          </a:p>
        </p:txBody>
      </p:sp>
      <p:sp>
        <p:nvSpPr>
          <p:cNvPr id="10256" name="Text Placeholder 16"/>
          <p:cNvSpPr>
            <a:spLocks noGrp="1"/>
          </p:cNvSpPr>
          <p:nvPr>
            <p:ph type="body" sz="quarter" idx="28"/>
          </p:nvPr>
        </p:nvSpPr>
        <p:spPr bwMode="auto">
          <a:xfrm>
            <a:off x="13898561" y="7842668"/>
            <a:ext cx="6282531" cy="494199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r>
              <a:rPr lang="en-US" sz="2800" dirty="0"/>
              <a:t>There were no adverse events reported. Across the 5 patients, pain was reduced with a mean of 63%. Post implant all patients are now able to perform ADLs that they could not do prior to the implant. Medication usage was not tracked at this time. </a:t>
            </a:r>
          </a:p>
          <a:p>
            <a:pPr algn="just"/>
            <a:endParaRPr lang="de-DE" sz="2800" dirty="0"/>
          </a:p>
          <a:p>
            <a:endParaRPr lang="en-US" altLang="en-US" dirty="0"/>
          </a:p>
        </p:txBody>
      </p:sp>
      <p:sp>
        <p:nvSpPr>
          <p:cNvPr id="18" name="Text Placeholder 17"/>
          <p:cNvSpPr>
            <a:spLocks noGrp="1"/>
          </p:cNvSpPr>
          <p:nvPr>
            <p:ph type="body" sz="quarter" idx="29"/>
          </p:nvPr>
        </p:nvSpPr>
        <p:spPr>
          <a:xfrm>
            <a:off x="20584260" y="15433729"/>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81115" y="15782946"/>
            <a:ext cx="6282531" cy="6023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ctr"/>
            <a:r>
              <a:rPr lang="en-US" altLang="en-US" sz="2200" dirty="0"/>
              <a:t>bkrichmd@gmail.com</a:t>
            </a:r>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id="{0D201DE9-BA93-9545-9B57-0AF3741D6DDE}"/>
              </a:ext>
            </a:extLst>
          </p:cNvPr>
          <p:cNvSpPr/>
          <p:nvPr/>
        </p:nvSpPr>
        <p:spPr>
          <a:xfrm>
            <a:off x="565116" y="413422"/>
            <a:ext cx="26295385" cy="1755229"/>
          </a:xfrm>
          <a:prstGeom prst="rect">
            <a:avLst/>
          </a:prstGeom>
        </p:spPr>
        <p:txBody>
          <a:bodyPr wrap="square" lIns="31373" tIns="15687" rIns="31373" bIns="15687">
            <a:spAutoFit/>
          </a:bodyPr>
          <a:lstStyle/>
          <a:p>
            <a:pPr algn="ctr"/>
            <a:r>
              <a:rPr lang="en-US" sz="4000" b="1" dirty="0">
                <a:latin typeface="Trebuchet MS"/>
                <a:cs typeface="Trebuchet MS"/>
              </a:rPr>
              <a:t>Peripheral Nerve Stimulation for Low Back Pain Targeting the Superior Cluneal Nerve with Wireless Stimulator</a:t>
            </a:r>
            <a:endParaRPr lang="en-US" sz="4000" dirty="0">
              <a:latin typeface="Trebuchet MS"/>
              <a:cs typeface="Trebuchet MS"/>
            </a:endParaRPr>
          </a:p>
          <a:p>
            <a:pPr algn="ctr"/>
            <a:r>
              <a:rPr lang="en-US" sz="2400" b="1" dirty="0">
                <a:latin typeface="Trebuchet MS"/>
                <a:cs typeface="Trebuchet MS"/>
              </a:rPr>
              <a:t>Brian Rich MD</a:t>
            </a:r>
            <a:r>
              <a:rPr lang="en-US" sz="2400" b="1" baseline="30000" dirty="0">
                <a:latin typeface="Trebuchet MS"/>
                <a:cs typeface="Trebuchet MS"/>
              </a:rPr>
              <a:t>1</a:t>
            </a:r>
            <a:r>
              <a:rPr lang="en-US" sz="2400" b="1" dirty="0">
                <a:latin typeface="Trebuchet MS"/>
                <a:cs typeface="Trebuchet MS"/>
              </a:rPr>
              <a:t>, Niek Vanquathem</a:t>
            </a:r>
            <a:r>
              <a:rPr lang="en-US" sz="2400" b="1" baseline="30000" dirty="0">
                <a:latin typeface="Trebuchet MS"/>
                <a:cs typeface="Trebuchet MS"/>
              </a:rPr>
              <a:t>2</a:t>
            </a:r>
            <a:endParaRPr lang="en-US" sz="2400" b="1" dirty="0">
              <a:latin typeface="Trebuchet MS"/>
              <a:cs typeface="Trebuchet MS"/>
            </a:endParaRPr>
          </a:p>
          <a:p>
            <a:pPr algn="ctr"/>
            <a:r>
              <a:rPr lang="en-US" sz="2400" b="1" i="1" baseline="30000" dirty="0">
                <a:latin typeface="Trebuchet MS"/>
                <a:cs typeface="Trebuchet MS"/>
              </a:rPr>
              <a:t>1</a:t>
            </a:r>
            <a:r>
              <a:rPr lang="en-US" sz="2400" b="1" dirty="0">
                <a:latin typeface="Trebuchet MS"/>
                <a:cs typeface="Trebuchet MS"/>
              </a:rPr>
              <a:t>Accellerated Interventional Orthopedics</a:t>
            </a:r>
            <a:r>
              <a:rPr lang="en-US" sz="2400" b="1" i="1" dirty="0">
                <a:latin typeface="Trebuchet MS"/>
                <a:cs typeface="Trebuchet MS"/>
              </a:rPr>
              <a:t>,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LLC, USA </a:t>
            </a:r>
          </a:p>
          <a:p>
            <a:endParaRPr lang="de-DE" sz="2400" i="1" dirty="0">
              <a:latin typeface="Trebuchet MS"/>
              <a:cs typeface="Trebuchet MS"/>
            </a:endParaRPr>
          </a:p>
        </p:txBody>
      </p:sp>
      <p:sp>
        <p:nvSpPr>
          <p:cNvPr id="67" name="Text Placeholder 14"/>
          <p:cNvSpPr txBox="1">
            <a:spLocks/>
          </p:cNvSpPr>
          <p:nvPr/>
        </p:nvSpPr>
        <p:spPr bwMode="auto">
          <a:xfrm>
            <a:off x="20571678" y="7553191"/>
            <a:ext cx="6279386" cy="59725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500"/>
              </a:lnSpc>
            </a:pPr>
            <a:r>
              <a:rPr lang="en-US" sz="2800" dirty="0"/>
              <a:t>The Freedom SCS System (Fig. 2)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76" name="Text Placeholder 12"/>
          <p:cNvSpPr>
            <a:spLocks noGrp="1"/>
          </p:cNvSpPr>
          <p:nvPr>
            <p:ph type="body" sz="quarter" idx="24"/>
          </p:nvPr>
        </p:nvSpPr>
        <p:spPr>
          <a:xfrm>
            <a:off x="13916423" y="11926416"/>
            <a:ext cx="6286500" cy="536406"/>
          </a:xfrm>
        </p:spPr>
        <p:txBody>
          <a:bodyPr/>
          <a:lstStyle/>
          <a:p>
            <a:pPr marL="940479" indent="-940479" defTabSz="2507943" fontAlgn="auto">
              <a:spcAft>
                <a:spcPts val="0"/>
              </a:spcAft>
              <a:buFont typeface="Arial" pitchFamily="34" charset="0"/>
              <a:buNone/>
              <a:defRPr/>
            </a:pPr>
            <a:r>
              <a:rPr lang="en-US" sz="2800" dirty="0"/>
              <a:t>Discussion</a:t>
            </a:r>
          </a:p>
        </p:txBody>
      </p:sp>
      <p:sp>
        <p:nvSpPr>
          <p:cNvPr id="78" name="Rechteck 73">
            <a:extLst>
              <a:ext uri="{FF2B5EF4-FFF2-40B4-BE49-F238E27FC236}">
                <a16:creationId xmlns:a16="http://schemas.microsoft.com/office/drawing/2014/main" id="{F5FA3F28-68EE-7D4F-80F4-ECCF8C349F60}"/>
              </a:ext>
            </a:extLst>
          </p:cNvPr>
          <p:cNvSpPr/>
          <p:nvPr/>
        </p:nvSpPr>
        <p:spPr>
          <a:xfrm>
            <a:off x="20571678" y="13100297"/>
            <a:ext cx="6137879" cy="277902"/>
          </a:xfrm>
          <a:prstGeom prst="rect">
            <a:avLst/>
          </a:prstGeom>
        </p:spPr>
        <p:txBody>
          <a:bodyPr wrap="square" lIns="31373" tIns="15687" rIns="31373" bIns="15687">
            <a:spAutoFit/>
          </a:bodyPr>
          <a:lstStyle/>
          <a:p>
            <a:pPr algn="ctr"/>
            <a:r>
              <a:rPr lang="en-US" sz="1600" b="1" dirty="0">
                <a:latin typeface="Arial"/>
                <a:cs typeface="Arial"/>
              </a:rPr>
              <a:t>Fig. 2: Device Components</a:t>
            </a:r>
            <a:endParaRPr lang="de-DE" sz="1600" b="1" dirty="0">
              <a:latin typeface="Arial"/>
              <a:cs typeface="Arial"/>
            </a:endParaRPr>
          </a:p>
        </p:txBody>
      </p:sp>
      <p:sp>
        <p:nvSpPr>
          <p:cNvPr id="91" name="Text Placeholder 9"/>
          <p:cNvSpPr>
            <a:spLocks noGrp="1"/>
          </p:cNvSpPr>
          <p:nvPr>
            <p:ph type="body" sz="quarter" idx="21"/>
          </p:nvPr>
        </p:nvSpPr>
        <p:spPr bwMode="auto">
          <a:xfrm>
            <a:off x="13894592" y="11926416"/>
            <a:ext cx="6280546" cy="416640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r>
              <a:rPr lang="en-US" sz="2800" dirty="0"/>
              <a:t>A wireless stimulator provides technical advantages compared to the conventional methods of tunneling leads to IPGs. This case series confirms an effective option for cluneal peripheral nerve pain treatment that can provide relief to an under-treated patient population. </a:t>
            </a:r>
            <a:endParaRPr lang="en-US" altLang="en-US" sz="2800" dirty="0"/>
          </a:p>
        </p:txBody>
      </p:sp>
      <p:pic>
        <p:nvPicPr>
          <p:cNvPr id="2" name="Picture 1" descr="image0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1678" y="12702983"/>
            <a:ext cx="6279386" cy="3017484"/>
          </a:xfrm>
          <a:prstGeom prst="rect">
            <a:avLst/>
          </a:prstGeom>
        </p:spPr>
      </p:pic>
      <p:sp>
        <p:nvSpPr>
          <p:cNvPr id="65" name="Text Placeholder 10"/>
          <p:cNvSpPr>
            <a:spLocks noGrp="1"/>
          </p:cNvSpPr>
          <p:nvPr>
            <p:ph type="body" sz="quarter" idx="22"/>
          </p:nvPr>
        </p:nvSpPr>
        <p:spPr>
          <a:xfrm>
            <a:off x="7241977" y="3048598"/>
            <a:ext cx="6280547" cy="536406"/>
          </a:xfrm>
        </p:spPr>
        <p:txBody>
          <a:bodyPr/>
          <a:lstStyle/>
          <a:p>
            <a:pPr marL="940479" indent="-940479" defTabSz="2507943" fontAlgn="auto">
              <a:spcAft>
                <a:spcPts val="0"/>
              </a:spcAft>
              <a:buFont typeface="Arial" pitchFamily="34" charset="0"/>
              <a:buNone/>
              <a:defRPr/>
            </a:pPr>
            <a:r>
              <a:rPr lang="en-US" sz="2800" dirty="0"/>
              <a:t>Methods</a:t>
            </a:r>
          </a:p>
        </p:txBody>
      </p:sp>
      <p:sp>
        <p:nvSpPr>
          <p:cNvPr id="66" name="Text Placeholder 9"/>
          <p:cNvSpPr>
            <a:spLocks noGrp="1"/>
          </p:cNvSpPr>
          <p:nvPr>
            <p:ph type="body" sz="quarter" idx="21"/>
          </p:nvPr>
        </p:nvSpPr>
        <p:spPr bwMode="auto">
          <a:xfrm>
            <a:off x="7241978" y="3061664"/>
            <a:ext cx="6280546" cy="1376749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sz="2800" dirty="0"/>
          </a:p>
          <a:p>
            <a:pPr algn="just">
              <a:lnSpc>
                <a:spcPts val="3460"/>
              </a:lnSpc>
            </a:pPr>
            <a:r>
              <a:rPr lang="en-US" sz="2800" dirty="0"/>
              <a:t>Each patient underwent a 5 day trial, removal of the trial stimulator, followed then by a permanent implant. Each patient underwent either unilateral or bilateral placement of wireless PNS stimulators on the superior edge of the iliac crest. A small stab wound was made at the medial edge of the iliac crest. A </a:t>
            </a:r>
            <a:r>
              <a:rPr lang="en-US" sz="2800" dirty="0" err="1"/>
              <a:t>Touhy</a:t>
            </a:r>
            <a:r>
              <a:rPr lang="en-US" sz="2800" dirty="0"/>
              <a:t> needle or plastic introducer was advanced across the iliac crest and a tined 4-electrode </a:t>
            </a:r>
            <a:r>
              <a:rPr lang="en-US" sz="2800" dirty="0" err="1"/>
              <a:t>neurostimulator</a:t>
            </a:r>
            <a:r>
              <a:rPr lang="en-US" sz="2800" dirty="0"/>
              <a:t> (Stimwave STQ4-RCV-A0) was advanced across the iliac crest (Fig. 1). Stimulator was sutured to fascia using 2-0 silk then tunneled to surgical receiver pocket medially and across midline horizontally. When bilateral stimulators were needed, the procedure was repeated on  the opposite side. Before coiling and knots, a receiver stylet was inserted into the inner lumen of the stimulators. Pocket was closed in layers. Patient wears antenna on a belt at the small of the back with the battery in the  belt pocket. </a:t>
            </a:r>
          </a:p>
        </p:txBody>
      </p:sp>
      <p:pic>
        <p:nvPicPr>
          <p:cNvPr id="10" name="Picture 9"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2746" y="3502569"/>
            <a:ext cx="6228346" cy="4211773"/>
          </a:xfrm>
          <a:prstGeom prst="rect">
            <a:avLst/>
          </a:prstGeom>
        </p:spPr>
      </p:pic>
      <p:sp>
        <p:nvSpPr>
          <p:cNvPr id="70" name="Rechteck 73">
            <a:extLst>
              <a:ext uri="{FF2B5EF4-FFF2-40B4-BE49-F238E27FC236}">
                <a16:creationId xmlns:a16="http://schemas.microsoft.com/office/drawing/2014/main" id="{F5FA3F28-68EE-7D4F-80F4-ECCF8C349F60}"/>
              </a:ext>
            </a:extLst>
          </p:cNvPr>
          <p:cNvSpPr/>
          <p:nvPr/>
        </p:nvSpPr>
        <p:spPr>
          <a:xfrm>
            <a:off x="14006890" y="3090371"/>
            <a:ext cx="6137879" cy="277902"/>
          </a:xfrm>
          <a:prstGeom prst="rect">
            <a:avLst/>
          </a:prstGeom>
        </p:spPr>
        <p:txBody>
          <a:bodyPr wrap="square" lIns="31373" tIns="15687" rIns="31373" bIns="15687">
            <a:spAutoFit/>
          </a:bodyPr>
          <a:lstStyle/>
          <a:p>
            <a:pPr algn="ctr"/>
            <a:r>
              <a:rPr lang="en-US" sz="1600" b="1" dirty="0">
                <a:latin typeface="Arial"/>
                <a:cs typeface="Arial"/>
              </a:rPr>
              <a:t>Fig. 1: Image showing placement at superior </a:t>
            </a:r>
            <a:r>
              <a:rPr lang="en-US" sz="1600" b="1" dirty="0" err="1">
                <a:latin typeface="Arial"/>
                <a:cs typeface="Arial"/>
              </a:rPr>
              <a:t>cluneal</a:t>
            </a:r>
            <a:r>
              <a:rPr lang="en-US" sz="1600" b="1" dirty="0">
                <a:latin typeface="Arial"/>
                <a:cs typeface="Arial"/>
              </a:rPr>
              <a:t> nerve</a:t>
            </a:r>
            <a:endParaRPr lang="de-DE" sz="1600" b="1" dirty="0">
              <a:latin typeface="Arial"/>
              <a:cs typeface="Arial"/>
            </a:endParaRPr>
          </a:p>
        </p:txBody>
      </p:sp>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1DC17F-7A49-496B-AE71-5D80ABB07194}"/>
</file>

<file path=customXml/itemProps2.xml><?xml version="1.0" encoding="utf-8"?>
<ds:datastoreItem xmlns:ds="http://schemas.openxmlformats.org/officeDocument/2006/customXml" ds:itemID="{A62394B0-8653-41AC-89E2-A7F439EA50F5}"/>
</file>

<file path=customXml/itemProps3.xml><?xml version="1.0" encoding="utf-8"?>
<ds:datastoreItem xmlns:ds="http://schemas.openxmlformats.org/officeDocument/2006/customXml" ds:itemID="{C9C49B5A-53F2-49A6-8E83-ABDB13C31BD5}"/>
</file>

<file path=docProps/app.xml><?xml version="1.0" encoding="utf-8"?>
<Properties xmlns="http://schemas.openxmlformats.org/officeDocument/2006/extended-properties" xmlns:vt="http://schemas.openxmlformats.org/officeDocument/2006/docPropsVTypes">
  <Template>PosterPresentations.com-42x60-Template</Template>
  <TotalTime>552</TotalTime>
  <Words>620</Words>
  <Application>Microsoft Macintosh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vt:i4>
      </vt:variant>
    </vt:vector>
  </HeadingPairs>
  <TitlesOfParts>
    <vt:vector size="8" baseType="lpstr">
      <vt:lpstr>Arial</vt:lpstr>
      <vt:lpstr>Calibri</vt:lpstr>
      <vt:lpstr>Trebuchet MS</vt: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Andrea Trescot</cp:lastModifiedBy>
  <cp:revision>49</cp:revision>
  <dcterms:created xsi:type="dcterms:W3CDTF">2016-12-07T21:25:59Z</dcterms:created>
  <dcterms:modified xsi:type="dcterms:W3CDTF">2020-01-08T15:33:03Z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