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Layouts/slideLayout4.xml" ContentType="application/vnd.openxmlformats-officedocument.presentationml.slideLayout+xml"/>
  <Override PartName="/ppt/theme/theme5.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6" autoAdjust="0"/>
    <p:restoredTop sz="94603" autoAdjust="0"/>
  </p:normalViewPr>
  <p:slideViewPr>
    <p:cSldViewPr snapToGrid="0" snapToObjects="1">
      <p:cViewPr varScale="1">
        <p:scale>
          <a:sx n="39" d="100"/>
          <a:sy n="39" d="100"/>
        </p:scale>
        <p:origin x="2000" y="168"/>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openxmlformats.org/officeDocument/2006/relationships/customXml" Target="../customXml/item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4/12/20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a16="http://schemas.microsoft.com/office/drawing/2014/main"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a16="http://schemas.microsoft.com/office/drawing/2014/main"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565116" y="3021130"/>
            <a:ext cx="6285508" cy="677959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sz="2400" dirty="0"/>
          </a:p>
          <a:p>
            <a:pPr algn="just">
              <a:lnSpc>
                <a:spcPts val="3160"/>
              </a:lnSpc>
            </a:pPr>
            <a:r>
              <a:rPr lang="en-US" sz="2400" dirty="0"/>
              <a:t>Cluneal nerves are cutaneous nerves of the buttocks. These are responsible for providing sensory innervation to the skin. Historically, there have been limited treatment options for nerve pain experienced in this area of the body. Currently, peripheral nerve stimulation (PNS) is considered to be of high regard and vigorous modality for the treatment of </a:t>
            </a:r>
            <a:r>
              <a:rPr lang="en-US" sz="2400" dirty="0" err="1"/>
              <a:t>cluneal</a:t>
            </a:r>
            <a:r>
              <a:rPr lang="en-US" sz="2400" dirty="0"/>
              <a:t> peripheral nerve pain. Technological advancements allow for less invasive placement procedures and improvement in </a:t>
            </a:r>
            <a:r>
              <a:rPr lang="en-US" sz="2400" dirty="0" err="1"/>
              <a:t>cosmesis</a:t>
            </a:r>
            <a:r>
              <a:rPr lang="en-US" sz="2400" dirty="0"/>
              <a:t>, making implantation less morbid and more accessible.</a:t>
            </a:r>
          </a:p>
        </p:txBody>
      </p:sp>
      <p:sp>
        <p:nvSpPr>
          <p:cNvPr id="4" name="Text Placeholder 3"/>
          <p:cNvSpPr>
            <a:spLocks noGrp="1"/>
          </p:cNvSpPr>
          <p:nvPr>
            <p:ph type="body" sz="quarter" idx="11"/>
          </p:nvPr>
        </p:nvSpPr>
        <p:spPr>
          <a:xfrm>
            <a:off x="576462" y="3017820"/>
            <a:ext cx="6280547" cy="536406"/>
          </a:xfrm>
        </p:spPr>
        <p:txBody>
          <a:bodyPr/>
          <a:lstStyle/>
          <a:p>
            <a:pPr marL="940479" indent="-940479" defTabSz="2507943" fontAlgn="auto">
              <a:spcAft>
                <a:spcPts val="0"/>
              </a:spcAft>
              <a:buFont typeface="Arial" pitchFamily="34" charset="0"/>
              <a:buNone/>
              <a:defRPr/>
            </a:pPr>
            <a:r>
              <a:rPr lang="en-US" sz="2800" dirty="0"/>
              <a:t>Background</a:t>
            </a:r>
          </a:p>
        </p:txBody>
      </p:sp>
      <p:sp>
        <p:nvSpPr>
          <p:cNvPr id="10249" name="Text Placeholder 9"/>
          <p:cNvSpPr>
            <a:spLocks noGrp="1"/>
          </p:cNvSpPr>
          <p:nvPr>
            <p:ph type="body" sz="quarter" idx="21"/>
          </p:nvPr>
        </p:nvSpPr>
        <p:spPr bwMode="auto">
          <a:xfrm>
            <a:off x="565116" y="10355094"/>
            <a:ext cx="6280546" cy="63803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3160"/>
              </a:lnSpc>
            </a:pPr>
            <a:r>
              <a:rPr lang="en-US" sz="2400" dirty="0"/>
              <a:t>This clinical case study investigates a 70-year old house-bound female presenting with inflammation of the sacroiliac (SI) joint with limited ambulation, restricting her activities of daily living (ADLs). Pain scores rating 10/10. Sleep disturbance noted. Patient previously had radiofrequency ablations (RFA) at the bilateral L5-S1 facet and of the sacroiliac joints. Physical therapy was tried, in addition to tramadol. Subject was diagnosed with: Intractable, chronic pain syndrome, radiculopathy, </a:t>
            </a:r>
            <a:r>
              <a:rPr lang="en-US" sz="2400" dirty="0" err="1"/>
              <a:t>sacroiliitis</a:t>
            </a:r>
            <a:r>
              <a:rPr lang="en-US" sz="2400" dirty="0"/>
              <a:t> and superior </a:t>
            </a:r>
            <a:r>
              <a:rPr lang="en-US" sz="2400" dirty="0" err="1"/>
              <a:t>cluneal</a:t>
            </a:r>
            <a:r>
              <a:rPr lang="en-US" sz="2400" dirty="0"/>
              <a:t> neuralgia. </a:t>
            </a:r>
          </a:p>
          <a:p>
            <a:pPr algn="just"/>
            <a:endParaRPr lang="en-US" sz="2400" dirty="0"/>
          </a:p>
        </p:txBody>
      </p:sp>
      <p:sp>
        <p:nvSpPr>
          <p:cNvPr id="11" name="Text Placeholder 10"/>
          <p:cNvSpPr>
            <a:spLocks noGrp="1"/>
          </p:cNvSpPr>
          <p:nvPr>
            <p:ph type="body" sz="quarter" idx="22"/>
          </p:nvPr>
        </p:nvSpPr>
        <p:spPr>
          <a:xfrm>
            <a:off x="576462" y="9800724"/>
            <a:ext cx="6280547" cy="536406"/>
          </a:xfrm>
        </p:spPr>
        <p:txBody>
          <a:bodyPr/>
          <a:lstStyle/>
          <a:p>
            <a:pPr marL="940479" indent="-940479" defTabSz="2507943" fontAlgn="auto">
              <a:spcAft>
                <a:spcPts val="0"/>
              </a:spcAft>
              <a:buFont typeface="Arial" pitchFamily="34" charset="0"/>
              <a:buNone/>
              <a:defRPr/>
            </a:pPr>
            <a:r>
              <a:rPr lang="en-US" sz="2800" dirty="0"/>
              <a:t>Case Report</a:t>
            </a:r>
          </a:p>
        </p:txBody>
      </p:sp>
      <p:sp>
        <p:nvSpPr>
          <p:cNvPr id="13" name="Text Placeholder 12"/>
          <p:cNvSpPr>
            <a:spLocks noGrp="1"/>
          </p:cNvSpPr>
          <p:nvPr>
            <p:ph type="body" sz="quarter" idx="24"/>
          </p:nvPr>
        </p:nvSpPr>
        <p:spPr>
          <a:xfrm>
            <a:off x="13894592" y="7714342"/>
            <a:ext cx="6286500" cy="536406"/>
          </a:xfrm>
        </p:spPr>
        <p:txBody>
          <a:bodyPr/>
          <a:lstStyle/>
          <a:p>
            <a:pPr marL="940479" indent="-940479" defTabSz="2507943" fontAlgn="auto">
              <a:spcAft>
                <a:spcPts val="0"/>
              </a:spcAft>
              <a:buFont typeface="Arial" pitchFamily="34" charset="0"/>
              <a:buNone/>
              <a:defRPr/>
            </a:pPr>
            <a:r>
              <a:rPr lang="en-US" sz="2800" dirty="0"/>
              <a:t>Results</a:t>
            </a:r>
          </a:p>
        </p:txBody>
      </p:sp>
      <p:sp>
        <p:nvSpPr>
          <p:cNvPr id="14" name="Text Placeholder 13"/>
          <p:cNvSpPr>
            <a:spLocks noGrp="1"/>
          </p:cNvSpPr>
          <p:nvPr>
            <p:ph type="body" sz="quarter" idx="25"/>
          </p:nvPr>
        </p:nvSpPr>
        <p:spPr>
          <a:xfrm>
            <a:off x="20577969" y="3017820"/>
            <a:ext cx="6279386" cy="536406"/>
          </a:xfrm>
        </p:spPr>
        <p:txBody>
          <a:bodyPr/>
          <a:lstStyle/>
          <a:p>
            <a:pPr marL="940479" indent="-940479" defTabSz="2507943" fontAlgn="auto">
              <a:spcAft>
                <a:spcPts val="0"/>
              </a:spcAft>
              <a:buFont typeface="Arial" pitchFamily="34" charset="0"/>
              <a:buNone/>
              <a:defRPr/>
            </a:pPr>
            <a:r>
              <a:rPr lang="en-US" sz="2800" dirty="0"/>
              <a:t>Conclusions</a:t>
            </a:r>
          </a:p>
        </p:txBody>
      </p:sp>
      <p:sp>
        <p:nvSpPr>
          <p:cNvPr id="10254" name="Text Placeholder 14"/>
          <p:cNvSpPr>
            <a:spLocks noGrp="1"/>
          </p:cNvSpPr>
          <p:nvPr>
            <p:ph type="body" sz="quarter" idx="26"/>
          </p:nvPr>
        </p:nvSpPr>
        <p:spPr bwMode="auto">
          <a:xfrm>
            <a:off x="20581115" y="2995792"/>
            <a:ext cx="6279386" cy="366164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sz="2400" dirty="0"/>
          </a:p>
          <a:p>
            <a:pPr algn="just"/>
            <a:r>
              <a:rPr lang="en-US" sz="2400" dirty="0"/>
              <a:t>Percutaneous placement of a wireless PNS device is an efficacious and minimally invasive option for pain control in those with superior and middle </a:t>
            </a:r>
            <a:r>
              <a:rPr lang="en-US" sz="2400" dirty="0" err="1"/>
              <a:t>cluneal</a:t>
            </a:r>
            <a:r>
              <a:rPr lang="en-US" sz="2400" dirty="0"/>
              <a:t> peripheral nerve pain. The wireless stimulator also provides technical advantages compared to the conventional methods of tunneling leads to IPGs. </a:t>
            </a:r>
            <a:endParaRPr lang="en-US" altLang="en-US" dirty="0"/>
          </a:p>
        </p:txBody>
      </p:sp>
      <p:sp>
        <p:nvSpPr>
          <p:cNvPr id="16" name="Text Placeholder 15"/>
          <p:cNvSpPr>
            <a:spLocks noGrp="1"/>
          </p:cNvSpPr>
          <p:nvPr>
            <p:ph type="body" sz="quarter" idx="27"/>
          </p:nvPr>
        </p:nvSpPr>
        <p:spPr>
          <a:xfrm>
            <a:off x="20584260" y="6635120"/>
            <a:ext cx="6279386" cy="474850"/>
          </a:xfrm>
        </p:spPr>
        <p:txBody>
          <a:bodyPr/>
          <a:lstStyle/>
          <a:p>
            <a:pPr marL="940479" indent="-940479" defTabSz="2507943" fontAlgn="auto">
              <a:spcAft>
                <a:spcPts val="0"/>
              </a:spcAft>
              <a:buFont typeface="Arial" pitchFamily="34" charset="0"/>
              <a:buNone/>
              <a:defRPr/>
            </a:pPr>
            <a:r>
              <a:rPr lang="en-US" sz="2400" dirty="0"/>
              <a:t>Wireless System Components</a:t>
            </a:r>
          </a:p>
        </p:txBody>
      </p:sp>
      <p:sp>
        <p:nvSpPr>
          <p:cNvPr id="10256" name="Text Placeholder 16"/>
          <p:cNvSpPr>
            <a:spLocks noGrp="1"/>
          </p:cNvSpPr>
          <p:nvPr>
            <p:ph type="body" sz="quarter" idx="28"/>
          </p:nvPr>
        </p:nvSpPr>
        <p:spPr bwMode="auto">
          <a:xfrm>
            <a:off x="13952746" y="7714342"/>
            <a:ext cx="6282531" cy="611684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sz="2400" dirty="0"/>
          </a:p>
          <a:p>
            <a:pPr algn="just">
              <a:lnSpc>
                <a:spcPts val="3160"/>
              </a:lnSpc>
            </a:pPr>
            <a:r>
              <a:rPr lang="en-US" sz="2400" dirty="0"/>
              <a:t>There were no adverse events reported. Post-implant patient is now able to perform ADLs such as: mowing her lawn, gardening and shopping. Pain scores decreased after implantation to 1/10. Medication usage also decreased from tramadol every four-six hours at the one-month follow-up to “once nightly before bed” at the six-month follow-up. Sleep disturbance at one-month follow-up decreased from waking five to six times a night to sleeping through the night. </a:t>
            </a:r>
          </a:p>
          <a:p>
            <a:pPr algn="just">
              <a:lnSpc>
                <a:spcPts val="3160"/>
              </a:lnSpc>
            </a:pPr>
            <a:endParaRPr lang="de-DE" sz="2400" dirty="0"/>
          </a:p>
          <a:p>
            <a:pPr algn="just">
              <a:lnSpc>
                <a:spcPts val="3160"/>
              </a:lnSpc>
            </a:pPr>
            <a:endParaRPr lang="en-US" altLang="en-US" sz="2400" dirty="0"/>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2" name="Picture Placeholder 32"/>
          <p:cNvSpPr>
            <a:spLocks noGrp="1"/>
          </p:cNvSpPr>
          <p:nvPr>
            <p:ph type="pic" sz="quarter" idx="115"/>
          </p:nvPr>
        </p:nvSpPr>
        <p:spPr bwMode="auto">
          <a:ln>
            <a:miter lim="800000"/>
            <a:headEnd/>
            <a:tailEnd/>
          </a:ln>
        </p:spPr>
      </p:sp>
      <p:sp>
        <p:nvSpPr>
          <p:cNvPr id="10273" name="Picture Placeholder 33"/>
          <p:cNvSpPr>
            <a:spLocks noGrp="1"/>
          </p:cNvSpPr>
          <p:nvPr>
            <p:ph type="pic" sz="quarter" idx="126"/>
          </p:nvPr>
        </p:nvSpPr>
        <p:spPr bwMode="auto">
          <a:ln>
            <a:miter lim="800000"/>
            <a:headEnd/>
            <a:tailEnd/>
          </a:ln>
        </p:spPr>
      </p:sp>
      <p:sp>
        <p:nvSpPr>
          <p:cNvPr id="10274" name="Picture Placeholder 34"/>
          <p:cNvSpPr>
            <a:spLocks noGrp="1"/>
          </p:cNvSpPr>
          <p:nvPr>
            <p:ph type="pic" sz="quarter" idx="127"/>
          </p:nvPr>
        </p:nvSpPr>
        <p:spPr bwMode="auto">
          <a:ln>
            <a:miter lim="800000"/>
            <a:headEnd/>
            <a:tailEnd/>
          </a:ln>
        </p:spPr>
      </p:sp>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10282" name="Picture Placeholder 42"/>
          <p:cNvSpPr>
            <a:spLocks noGrp="1"/>
          </p:cNvSpPr>
          <p:nvPr>
            <p:ph type="pic" sz="quarter" idx="135"/>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a16="http://schemas.microsoft.com/office/drawing/2014/main" id="{0D201DE9-BA93-9545-9B57-0AF3741D6DDE}"/>
              </a:ext>
            </a:extLst>
          </p:cNvPr>
          <p:cNvSpPr/>
          <p:nvPr/>
        </p:nvSpPr>
        <p:spPr>
          <a:xfrm>
            <a:off x="565116" y="413422"/>
            <a:ext cx="26295385" cy="1755229"/>
          </a:xfrm>
          <a:prstGeom prst="rect">
            <a:avLst/>
          </a:prstGeom>
        </p:spPr>
        <p:txBody>
          <a:bodyPr wrap="square" lIns="31373" tIns="15687" rIns="31373" bIns="15687">
            <a:spAutoFit/>
          </a:bodyPr>
          <a:lstStyle/>
          <a:p>
            <a:pPr algn="ctr"/>
            <a:r>
              <a:rPr lang="en-US" sz="4000" b="1" dirty="0">
                <a:solidFill>
                  <a:srgbClr val="000000"/>
                </a:solidFill>
                <a:latin typeface="Trebuchet MS" panose="020B0703020202090204" pitchFamily="34" charset="0"/>
              </a:rPr>
              <a:t>Wireless Superior Cluneal Peripheral Nerve Stimulation Pain Outcomes</a:t>
            </a:r>
            <a:endParaRPr lang="en-US" sz="4000" dirty="0">
              <a:solidFill>
                <a:srgbClr val="000000"/>
              </a:solidFill>
              <a:latin typeface="Trebuchet MS" panose="020B0703020202090204" pitchFamily="34" charset="0"/>
            </a:endParaRPr>
          </a:p>
          <a:p>
            <a:pPr algn="ctr"/>
            <a:r>
              <a:rPr lang="en-US" sz="2400" b="1" dirty="0">
                <a:latin typeface="Trebuchet MS"/>
                <a:cs typeface="Trebuchet MS"/>
              </a:rPr>
              <a:t>Hassan </a:t>
            </a:r>
            <a:r>
              <a:rPr lang="en-US" sz="2400" b="1" dirty="0" err="1">
                <a:latin typeface="Trebuchet MS"/>
                <a:cs typeface="Trebuchet MS"/>
              </a:rPr>
              <a:t>Chahadeh</a:t>
            </a:r>
            <a:r>
              <a:rPr lang="en-US" sz="2400" b="1" dirty="0">
                <a:latin typeface="Trebuchet MS"/>
                <a:cs typeface="Trebuchet MS"/>
              </a:rPr>
              <a:t> MD</a:t>
            </a:r>
            <a:r>
              <a:rPr lang="en-US" sz="2400" b="1" baseline="30000" dirty="0">
                <a:latin typeface="Trebuchet MS"/>
                <a:cs typeface="Trebuchet MS"/>
              </a:rPr>
              <a:t>1</a:t>
            </a:r>
            <a:r>
              <a:rPr lang="en-US" sz="2400" b="1" dirty="0">
                <a:latin typeface="Trebuchet MS"/>
                <a:cs typeface="Trebuchet MS"/>
              </a:rPr>
              <a:t>, Niek Vanquathem</a:t>
            </a:r>
            <a:r>
              <a:rPr lang="en-US" sz="2400" b="1" baseline="30000" dirty="0">
                <a:latin typeface="Trebuchet MS"/>
                <a:cs typeface="Trebuchet MS"/>
              </a:rPr>
              <a:t>2</a:t>
            </a:r>
            <a:endParaRPr lang="en-US" sz="2400" b="1" dirty="0">
              <a:latin typeface="Trebuchet MS"/>
              <a:cs typeface="Trebuchet MS"/>
            </a:endParaRPr>
          </a:p>
          <a:p>
            <a:pPr algn="ctr"/>
            <a:r>
              <a:rPr lang="en-US" sz="2400" b="1" i="1" baseline="30000">
                <a:latin typeface="Trebuchet MS"/>
                <a:cs typeface="Trebuchet MS"/>
              </a:rPr>
              <a:t>1</a:t>
            </a:r>
            <a:r>
              <a:rPr lang="en-US" sz="2400" b="1" i="1">
                <a:latin typeface="Trebuchet MS"/>
                <a:cs typeface="Trebuchet MS"/>
              </a:rPr>
              <a:t>AOK Spine &amp; Pain, </a:t>
            </a:r>
            <a:r>
              <a:rPr lang="en-US" sz="2400" b="1" i="1" baseline="30000" dirty="0">
                <a:latin typeface="Trebuchet MS"/>
                <a:cs typeface="Trebuchet MS"/>
              </a:rPr>
              <a:t>2</a:t>
            </a:r>
            <a:r>
              <a:rPr lang="en-US" sz="2400" b="1" i="1" dirty="0">
                <a:latin typeface="Trebuchet MS"/>
                <a:cs typeface="Trebuchet MS"/>
              </a:rPr>
              <a:t>S</a:t>
            </a:r>
            <a:r>
              <a:rPr lang="de-DE" sz="2400" b="1" i="1" dirty="0" err="1">
                <a:latin typeface="Trebuchet MS"/>
                <a:cs typeface="Trebuchet MS"/>
              </a:rPr>
              <a:t>timwave</a:t>
            </a:r>
            <a:r>
              <a:rPr lang="de-DE" sz="2400" b="1" i="1" dirty="0">
                <a:latin typeface="Trebuchet MS"/>
                <a:cs typeface="Trebuchet MS"/>
              </a:rPr>
              <a:t> LLC, USA </a:t>
            </a:r>
          </a:p>
          <a:p>
            <a:endParaRPr lang="de-DE" sz="2400" i="1" dirty="0">
              <a:latin typeface="Trebuchet MS"/>
              <a:cs typeface="Trebuchet MS"/>
            </a:endParaRPr>
          </a:p>
        </p:txBody>
      </p:sp>
      <p:sp>
        <p:nvSpPr>
          <p:cNvPr id="67" name="Text Placeholder 14"/>
          <p:cNvSpPr txBox="1">
            <a:spLocks/>
          </p:cNvSpPr>
          <p:nvPr/>
        </p:nvSpPr>
        <p:spPr bwMode="auto">
          <a:xfrm>
            <a:off x="20571678" y="7135056"/>
            <a:ext cx="6279386" cy="606230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lnSpc>
                <a:spcPts val="2900"/>
              </a:lnSpc>
            </a:pPr>
            <a:r>
              <a:rPr lang="en-US" sz="2400" dirty="0"/>
              <a:t>The Freedom SCS System (Fig. 2) utilizes wireless technology. Each electrode array contains 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a:p>
            <a:endParaRPr lang="en-US" altLang="en-US" dirty="0"/>
          </a:p>
        </p:txBody>
      </p:sp>
      <p:sp>
        <p:nvSpPr>
          <p:cNvPr id="76" name="Text Placeholder 12"/>
          <p:cNvSpPr>
            <a:spLocks noGrp="1"/>
          </p:cNvSpPr>
          <p:nvPr>
            <p:ph type="body" sz="quarter" idx="24"/>
          </p:nvPr>
        </p:nvSpPr>
        <p:spPr>
          <a:xfrm>
            <a:off x="13894592" y="12893896"/>
            <a:ext cx="6286500" cy="536406"/>
          </a:xfrm>
        </p:spPr>
        <p:txBody>
          <a:bodyPr/>
          <a:lstStyle/>
          <a:p>
            <a:pPr marL="940479" indent="-940479" defTabSz="2507943" fontAlgn="auto">
              <a:spcAft>
                <a:spcPts val="0"/>
              </a:spcAft>
              <a:buFont typeface="Arial" pitchFamily="34" charset="0"/>
              <a:buNone/>
              <a:defRPr/>
            </a:pPr>
            <a:r>
              <a:rPr lang="en-US" sz="2800" dirty="0"/>
              <a:t>Discussion</a:t>
            </a:r>
          </a:p>
        </p:txBody>
      </p:sp>
      <p:sp>
        <p:nvSpPr>
          <p:cNvPr id="78" name="Rechteck 73">
            <a:extLst>
              <a:ext uri="{FF2B5EF4-FFF2-40B4-BE49-F238E27FC236}">
                <a16:creationId xmlns:a16="http://schemas.microsoft.com/office/drawing/2014/main" id="{F5FA3F28-68EE-7D4F-80F4-ECCF8C349F60}"/>
              </a:ext>
            </a:extLst>
          </p:cNvPr>
          <p:cNvSpPr/>
          <p:nvPr/>
        </p:nvSpPr>
        <p:spPr>
          <a:xfrm>
            <a:off x="20571678" y="12851113"/>
            <a:ext cx="6137879" cy="277902"/>
          </a:xfrm>
          <a:prstGeom prst="rect">
            <a:avLst/>
          </a:prstGeom>
        </p:spPr>
        <p:txBody>
          <a:bodyPr wrap="square" lIns="31373" tIns="15687" rIns="31373" bIns="15687">
            <a:spAutoFit/>
          </a:bodyPr>
          <a:lstStyle/>
          <a:p>
            <a:pPr algn="ctr"/>
            <a:r>
              <a:rPr lang="en-US" sz="1600" b="1" dirty="0">
                <a:latin typeface="Arial"/>
                <a:cs typeface="Arial"/>
              </a:rPr>
              <a:t>Fig. 2: Device Components</a:t>
            </a:r>
            <a:endParaRPr lang="de-DE" sz="1600" b="1" dirty="0">
              <a:latin typeface="Arial"/>
              <a:cs typeface="Arial"/>
            </a:endParaRPr>
          </a:p>
        </p:txBody>
      </p:sp>
      <p:sp>
        <p:nvSpPr>
          <p:cNvPr id="91" name="Text Placeholder 9"/>
          <p:cNvSpPr>
            <a:spLocks noGrp="1"/>
          </p:cNvSpPr>
          <p:nvPr>
            <p:ph type="body" sz="quarter" idx="21"/>
          </p:nvPr>
        </p:nvSpPr>
        <p:spPr bwMode="auto">
          <a:xfrm>
            <a:off x="13894592" y="12894270"/>
            <a:ext cx="6280546" cy="329231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sz="2400" dirty="0"/>
          </a:p>
          <a:p>
            <a:pPr algn="just"/>
            <a:r>
              <a:rPr lang="en-US" sz="2400" dirty="0"/>
              <a:t>A wireless stimulator provides technical advantages compared to the conventional methods of tunneling leads to IPGs and implanted batteries. Wireless peripheral nerve stimulation is an effective option for chronic pain of peripheral nerve origin including the superior </a:t>
            </a:r>
            <a:r>
              <a:rPr lang="en-US" sz="2400" dirty="0" err="1"/>
              <a:t>cluneal</a:t>
            </a:r>
            <a:r>
              <a:rPr lang="en-US" sz="2400" dirty="0"/>
              <a:t> nerve.</a:t>
            </a:r>
            <a:endParaRPr lang="en-US" altLang="en-US" sz="2400" dirty="0"/>
          </a:p>
        </p:txBody>
      </p:sp>
      <p:pic>
        <p:nvPicPr>
          <p:cNvPr id="2" name="Picture 1" descr="image0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84260" y="12851113"/>
            <a:ext cx="6279386" cy="3468161"/>
          </a:xfrm>
          <a:prstGeom prst="rect">
            <a:avLst/>
          </a:prstGeom>
        </p:spPr>
      </p:pic>
      <p:sp>
        <p:nvSpPr>
          <p:cNvPr id="65" name="Text Placeholder 10"/>
          <p:cNvSpPr>
            <a:spLocks noGrp="1"/>
          </p:cNvSpPr>
          <p:nvPr>
            <p:ph type="body" sz="quarter" idx="22"/>
          </p:nvPr>
        </p:nvSpPr>
        <p:spPr>
          <a:xfrm>
            <a:off x="7241976" y="3021130"/>
            <a:ext cx="6280547" cy="536406"/>
          </a:xfrm>
        </p:spPr>
        <p:txBody>
          <a:bodyPr/>
          <a:lstStyle/>
          <a:p>
            <a:pPr marL="940479" indent="-940479" defTabSz="2507943" fontAlgn="auto">
              <a:spcAft>
                <a:spcPts val="0"/>
              </a:spcAft>
              <a:buFont typeface="Arial" pitchFamily="34" charset="0"/>
              <a:buNone/>
              <a:defRPr/>
            </a:pPr>
            <a:r>
              <a:rPr lang="en-US" sz="2800" dirty="0"/>
              <a:t>Methods</a:t>
            </a:r>
          </a:p>
        </p:txBody>
      </p:sp>
      <p:sp>
        <p:nvSpPr>
          <p:cNvPr id="66" name="Text Placeholder 9"/>
          <p:cNvSpPr>
            <a:spLocks noGrp="1"/>
          </p:cNvSpPr>
          <p:nvPr>
            <p:ph type="body" sz="quarter" idx="21"/>
          </p:nvPr>
        </p:nvSpPr>
        <p:spPr bwMode="auto">
          <a:xfrm>
            <a:off x="7241976" y="2995792"/>
            <a:ext cx="6280546" cy="1426394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sz="2800" dirty="0"/>
          </a:p>
          <a:p>
            <a:pPr algn="just">
              <a:lnSpc>
                <a:spcPts val="3160"/>
              </a:lnSpc>
            </a:pPr>
            <a:r>
              <a:rPr lang="en-US" sz="2400" dirty="0"/>
              <a:t>The patient was placed in a prone position. 1</a:t>
            </a:r>
            <a:r>
              <a:rPr lang="en-US" sz="2400"/>
              <a:t>% lidocaine </a:t>
            </a:r>
            <a:r>
              <a:rPr lang="en-US" sz="2400" dirty="0"/>
              <a:t>was applied locally. A small stab wound was made, with a # 10 blade, at the medial iliac crest. The incision was carried down to the fascia using </a:t>
            </a:r>
            <a:r>
              <a:rPr lang="en-US" sz="2400" dirty="0" err="1"/>
              <a:t>Bovie</a:t>
            </a:r>
            <a:r>
              <a:rPr lang="en-US" sz="2400" dirty="0"/>
              <a:t> and blunt dissection with 1 cm depth. A 15-gauge Touhy needle was inserted in the area overlying the superior cluneal nerve on the left side medial. The needle was advanced across the iliac crest at 1 cm inferior to the iliac crest with a middle approach. Subsequently, the inferior cluneal nerve was approached with a Tuohy needle advanced distally. The stylets were removed and two-tined four-electrode neurostimulators were inserted and advanced (Fig.1). 1% lidocaine was used to localize the skin and a surgical pocket was created around 8 cm cephalad in the lumber area of L3-4 area. The stimulators were sutured to the fascia using 2-0 silk then tunneled to the secondary surgical pocket cephalad and tied at proximal ends. The electrode arrays were secured into the fascia of the pocket.  Deep layers were closed using interrupted 2-0 </a:t>
            </a:r>
            <a:r>
              <a:rPr lang="en-US" sz="2400" dirty="0" err="1"/>
              <a:t>Vicryl</a:t>
            </a:r>
            <a:r>
              <a:rPr lang="en-US" sz="2400" dirty="0"/>
              <a:t>. Superficial layers were closed using 4-0 </a:t>
            </a:r>
            <a:r>
              <a:rPr lang="en-US" sz="2400" dirty="0" err="1"/>
              <a:t>vicryl</a:t>
            </a:r>
            <a:r>
              <a:rPr lang="en-US" sz="2400" dirty="0"/>
              <a:t> in subcuticular fashion. Sterile dressing was applied along with </a:t>
            </a:r>
            <a:r>
              <a:rPr lang="en-US" sz="2400" dirty="0" err="1"/>
              <a:t>steri</a:t>
            </a:r>
            <a:r>
              <a:rPr lang="en-US" sz="2400" dirty="0"/>
              <a:t>-strips. Patient wears the antenna on a belt, provided by Stimwave, on the lower back.</a:t>
            </a:r>
          </a:p>
          <a:p>
            <a:pPr algn="just">
              <a:lnSpc>
                <a:spcPts val="3460"/>
              </a:lnSpc>
            </a:pPr>
            <a:endParaRPr lang="en-US" sz="2800" dirty="0"/>
          </a:p>
        </p:txBody>
      </p:sp>
      <p:pic>
        <p:nvPicPr>
          <p:cNvPr id="10" name="Picture 9" descr="Untitl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2746" y="3502569"/>
            <a:ext cx="6228346" cy="4211773"/>
          </a:xfrm>
          <a:prstGeom prst="rect">
            <a:avLst/>
          </a:prstGeom>
        </p:spPr>
      </p:pic>
      <p:sp>
        <p:nvSpPr>
          <p:cNvPr id="70" name="Rechteck 73">
            <a:extLst>
              <a:ext uri="{FF2B5EF4-FFF2-40B4-BE49-F238E27FC236}">
                <a16:creationId xmlns:a16="http://schemas.microsoft.com/office/drawing/2014/main" id="{F5FA3F28-68EE-7D4F-80F4-ECCF8C349F60}"/>
              </a:ext>
            </a:extLst>
          </p:cNvPr>
          <p:cNvSpPr/>
          <p:nvPr/>
        </p:nvSpPr>
        <p:spPr>
          <a:xfrm>
            <a:off x="14006890" y="3090371"/>
            <a:ext cx="6137879" cy="277902"/>
          </a:xfrm>
          <a:prstGeom prst="rect">
            <a:avLst/>
          </a:prstGeom>
        </p:spPr>
        <p:txBody>
          <a:bodyPr wrap="square" lIns="31373" tIns="15687" rIns="31373" bIns="15687">
            <a:spAutoFit/>
          </a:bodyPr>
          <a:lstStyle/>
          <a:p>
            <a:pPr algn="ctr"/>
            <a:r>
              <a:rPr lang="en-US" sz="1600" b="1" dirty="0">
                <a:latin typeface="Arial"/>
                <a:cs typeface="Arial"/>
              </a:rPr>
              <a:t>Fig. 1: Image showing placement at superior </a:t>
            </a:r>
            <a:r>
              <a:rPr lang="en-US" sz="1600" b="1" dirty="0" err="1">
                <a:latin typeface="Arial"/>
                <a:cs typeface="Arial"/>
              </a:rPr>
              <a:t>cluneal</a:t>
            </a:r>
            <a:r>
              <a:rPr lang="en-US" sz="1600" b="1" dirty="0">
                <a:latin typeface="Arial"/>
                <a:cs typeface="Arial"/>
              </a:rPr>
              <a:t> nerve</a:t>
            </a:r>
            <a:endParaRPr lang="de-DE" sz="1600" b="1" dirty="0">
              <a:latin typeface="Arial"/>
              <a:cs typeface="Arial"/>
            </a:endParaRPr>
          </a:p>
        </p:txBody>
      </p:sp>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507AC8-A539-4F0F-B765-4B6156932777}"/>
</file>

<file path=customXml/itemProps2.xml><?xml version="1.0" encoding="utf-8"?>
<ds:datastoreItem xmlns:ds="http://schemas.openxmlformats.org/officeDocument/2006/customXml" ds:itemID="{F184BBCD-5FAD-448A-BCEB-ACC7EE14D086}"/>
</file>

<file path=customXml/itemProps3.xml><?xml version="1.0" encoding="utf-8"?>
<ds:datastoreItem xmlns:ds="http://schemas.openxmlformats.org/officeDocument/2006/customXml" ds:itemID="{B6FFDED1-48BA-4142-A229-DE687AF07B11}"/>
</file>

<file path=docProps/app.xml><?xml version="1.0" encoding="utf-8"?>
<Properties xmlns="http://schemas.openxmlformats.org/officeDocument/2006/extended-properties" xmlns:vt="http://schemas.openxmlformats.org/officeDocument/2006/docPropsVTypes">
  <Template>PosterPresentations.com-42x60-Template</Template>
  <TotalTime>605</TotalTime>
  <Words>727</Words>
  <Application>Microsoft Macintosh PowerPoint</Application>
  <PresentationFormat>Custom</PresentationFormat>
  <Paragraphs>25</Paragraphs>
  <Slides>1</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vt:i4>
      </vt:variant>
    </vt:vector>
  </HeadingPairs>
  <TitlesOfParts>
    <vt:vector size="8" baseType="lpstr">
      <vt:lpstr>Arial</vt:lpstr>
      <vt:lpstr>Calibri</vt:lpstr>
      <vt:lpstr>Trebuchet MS</vt: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Andrea Trescot</cp:lastModifiedBy>
  <cp:revision>56</cp:revision>
  <dcterms:created xsi:type="dcterms:W3CDTF">2016-12-07T21:25:59Z</dcterms:created>
  <dcterms:modified xsi:type="dcterms:W3CDTF">2020-04-12T14:58:59Z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