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 id="4" name="Andrea Trescot" initials="AT"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0" autoAdjust="0"/>
    <p:restoredTop sz="94586" autoAdjust="0"/>
  </p:normalViewPr>
  <p:slideViewPr>
    <p:cSldViewPr snapToGrid="0" snapToObjects="1">
      <p:cViewPr varScale="1">
        <p:scale>
          <a:sx n="40" d="100"/>
          <a:sy n="40" d="100"/>
        </p:scale>
        <p:origin x="-1816" y="-13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6813" y="3381756"/>
            <a:ext cx="6285508" cy="69342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860"/>
              </a:lnSpc>
            </a:pPr>
            <a:r>
              <a:rPr lang="en-US" sz="2300" dirty="0"/>
              <a:t>Peripheral nerve tumors (such as </a:t>
            </a:r>
            <a:r>
              <a:rPr lang="en-US" sz="2300" dirty="0" err="1"/>
              <a:t>Schwannomas</a:t>
            </a:r>
            <a:r>
              <a:rPr lang="en-US" sz="2300" dirty="0"/>
              <a:t>) are growths in or near peripheral nerves. These tumors can occur anywhere in the body, and though most of them are not malignant, they can lead to pain, nerve damage and loss of function in the affected area.</a:t>
            </a:r>
          </a:p>
          <a:p>
            <a:pPr algn="just">
              <a:lnSpc>
                <a:spcPts val="2860"/>
              </a:lnSpc>
            </a:pPr>
            <a:r>
              <a:rPr lang="en-US" sz="2300" dirty="0"/>
              <a:t>The common </a:t>
            </a:r>
            <a:r>
              <a:rPr lang="en-US" sz="2300" dirty="0" err="1"/>
              <a:t>peroneal</a:t>
            </a:r>
            <a:r>
              <a:rPr lang="en-US" sz="2300" dirty="0"/>
              <a:t> nerve is a branch of the sciatic nerve beginning just </a:t>
            </a:r>
            <a:r>
              <a:rPr lang="en-US" sz="2300" dirty="0" err="1"/>
              <a:t>cephalad</a:t>
            </a:r>
            <a:r>
              <a:rPr lang="en-US" sz="2300" dirty="0"/>
              <a:t> to the popliteal fossa, then splitting into additional branches at the fibular head and continuing through the outer calf (1). It can be vulnerable to damage from trauma as portions along its pathway are fairly superficial. It is also one of the most commonly involved nerves in complex regional pain syndrome (CRPS) of the foot and ankle region (2). </a:t>
            </a:r>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63563" y="10318560"/>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00732" y="3018679"/>
            <a:ext cx="6280546" cy="133816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860"/>
              </a:lnSpc>
            </a:pPr>
            <a:endParaRPr lang="en-US" sz="2300" dirty="0"/>
          </a:p>
          <a:p>
            <a:pPr algn="just">
              <a:lnSpc>
                <a:spcPts val="2980"/>
              </a:lnSpc>
            </a:pPr>
            <a:r>
              <a:rPr lang="en-US" sz="2300" b="1" i="1" dirty="0"/>
              <a:t>Trial:</a:t>
            </a:r>
            <a:r>
              <a:rPr lang="en-US" sz="2300" b="1" dirty="0"/>
              <a:t> </a:t>
            </a:r>
            <a:r>
              <a:rPr lang="en-US" sz="2300" dirty="0"/>
              <a:t>Fluoroscopy and palpation were used to plan the introducer entry point and route for a 4-contact trial stimulator targeting the</a:t>
            </a:r>
            <a:r>
              <a:rPr lang="en-US" sz="1300" dirty="0"/>
              <a:t> </a:t>
            </a:r>
            <a:r>
              <a:rPr lang="en-US" sz="2300" dirty="0"/>
              <a:t>right </a:t>
            </a:r>
            <a:r>
              <a:rPr lang="en-US" sz="2300" dirty="0" err="1"/>
              <a:t>peroneal</a:t>
            </a:r>
            <a:r>
              <a:rPr lang="en-US" sz="2300" dirty="0"/>
              <a:t> nerve. A 13-gauge (G) introducer was used to enter the skin and was positioned subcutaneously progressing from the mid outer calf to the posterior aspect of the fibular head. The electrode array was inserted through the introducer and placed parallel to the common </a:t>
            </a:r>
            <a:r>
              <a:rPr lang="en-US" sz="2300" dirty="0" err="1"/>
              <a:t>peroneal</a:t>
            </a:r>
            <a:r>
              <a:rPr lang="en-US" sz="2300" dirty="0"/>
              <a:t> nerve. The steering </a:t>
            </a:r>
            <a:r>
              <a:rPr lang="en-US" sz="2300" dirty="0" err="1"/>
              <a:t>stylet</a:t>
            </a:r>
            <a:r>
              <a:rPr lang="en-US" sz="2300" dirty="0"/>
              <a:t> was removed and receiver inserted into the inner lumen of the electrode array. The trial stimulator was then secured to the skin with </a:t>
            </a:r>
            <a:r>
              <a:rPr lang="en-US" sz="2300" dirty="0" err="1"/>
              <a:t>Mastisol</a:t>
            </a:r>
            <a:r>
              <a:rPr lang="en-US" sz="2300" dirty="0"/>
              <a:t> and </a:t>
            </a:r>
            <a:r>
              <a:rPr lang="en-US" sz="2300" dirty="0" err="1"/>
              <a:t>Steri</a:t>
            </a:r>
            <a:r>
              <a:rPr lang="en-US" sz="2300" dirty="0"/>
              <a:t> Strips and completely covered under a sterile </a:t>
            </a:r>
            <a:r>
              <a:rPr lang="en-US" sz="2300" dirty="0" err="1"/>
              <a:t>Tegaderm</a:t>
            </a:r>
            <a:r>
              <a:rPr lang="en-US" sz="2300" dirty="0"/>
              <a:t>. </a:t>
            </a:r>
          </a:p>
          <a:p>
            <a:pPr algn="just">
              <a:lnSpc>
                <a:spcPts val="2980"/>
              </a:lnSpc>
            </a:pPr>
            <a:r>
              <a:rPr lang="en-US" sz="2300" b="1" i="1" dirty="0"/>
              <a:t>Permanent Implant: </a:t>
            </a:r>
            <a:r>
              <a:rPr lang="en-US" sz="2300" dirty="0"/>
              <a:t>A small incision was made and the placement technique for the permanent stimulator was repeated. The steering </a:t>
            </a:r>
            <a:r>
              <a:rPr lang="en-US" sz="2300" dirty="0" err="1"/>
              <a:t>stylet</a:t>
            </a:r>
            <a:r>
              <a:rPr lang="en-US" sz="2300" dirty="0"/>
              <a:t> was removed and a receiver inserted into the inner lumen of the electrode array. </a:t>
            </a:r>
            <a:r>
              <a:rPr lang="en-US" sz="2400" dirty="0"/>
              <a:t>approximately 10 cm from the first marker band on the electrode array and the </a:t>
            </a:r>
            <a:r>
              <a:rPr lang="en-US" sz="2400" dirty="0" err="1"/>
              <a:t>neurostimulator</a:t>
            </a:r>
            <a:r>
              <a:rPr lang="en-US" sz="2400" dirty="0"/>
              <a:t> tunneled to the pocket. A knot was tied to permanently mate the receiver and electrode array.</a:t>
            </a:r>
            <a:r>
              <a:rPr lang="en-US" sz="2400" dirty="0">
                <a:latin typeface="Trebuchet MS"/>
                <a:cs typeface="Trebuchet MS"/>
              </a:rPr>
              <a:t> The distal portion of the stimulator was coiled, sutured to itself to eliminate any sharp ends, and then sutured to the fascia. The pocket was closed with subcutaneous and then </a:t>
            </a:r>
            <a:r>
              <a:rPr lang="en-US" sz="2400" dirty="0" err="1">
                <a:latin typeface="Trebuchet MS"/>
                <a:cs typeface="Trebuchet MS"/>
              </a:rPr>
              <a:t>subcuticular</a:t>
            </a:r>
            <a:r>
              <a:rPr lang="en-US" sz="2400" dirty="0">
                <a:latin typeface="Trebuchet MS"/>
                <a:cs typeface="Trebuchet MS"/>
              </a:rPr>
              <a:t> sutures.</a:t>
            </a:r>
            <a:r>
              <a:rPr lang="en-US" sz="2400" dirty="0"/>
              <a:t> </a:t>
            </a:r>
            <a:r>
              <a:rPr lang="en-US" sz="2300" dirty="0"/>
              <a:t>The device was programmed with a frequency of 1499 Hz and a pulse width of 30 </a:t>
            </a:r>
            <a:r>
              <a:rPr lang="en-US" sz="2300" dirty="0" err="1"/>
              <a:t>μs</a:t>
            </a:r>
            <a:r>
              <a:rPr lang="en-US" sz="2300" dirty="0"/>
              <a:t>. </a:t>
            </a:r>
          </a:p>
        </p:txBody>
      </p:sp>
      <p:sp>
        <p:nvSpPr>
          <p:cNvPr id="11" name="Text Placeholder 10"/>
          <p:cNvSpPr>
            <a:spLocks noGrp="1"/>
          </p:cNvSpPr>
          <p:nvPr>
            <p:ph type="body" sz="quarter" idx="22"/>
          </p:nvPr>
        </p:nvSpPr>
        <p:spPr>
          <a:xfrm>
            <a:off x="7236257" y="3051791"/>
            <a:ext cx="6280546" cy="435896"/>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882686" y="8680137"/>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577969" y="3502569"/>
            <a:ext cx="6279386" cy="16795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300" dirty="0"/>
              <a:t>Wirelessly powered peripheral nerve stimulation was a successful option for this patient suffering of debilitating leg pain due to a tumor. </a:t>
            </a:r>
          </a:p>
        </p:txBody>
      </p:sp>
      <p:sp>
        <p:nvSpPr>
          <p:cNvPr id="16" name="Text Placeholder 15"/>
          <p:cNvSpPr>
            <a:spLocks noGrp="1"/>
          </p:cNvSpPr>
          <p:nvPr>
            <p:ph type="body" sz="quarter" idx="27"/>
          </p:nvPr>
        </p:nvSpPr>
        <p:spPr>
          <a:xfrm>
            <a:off x="20558510" y="5144890"/>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886655" y="9121101"/>
            <a:ext cx="6282531" cy="34492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300" dirty="0"/>
              <a:t>The patient responded to the trial with 60% relief, then he underwent implantation of a permanent peripheral nerve stimulator. At 1 month follow up, he was doing remarkably well, reporting 2/10 pain with improved function</a:t>
            </a:r>
            <a:r>
              <a:rPr lang="en-US" sz="2300" dirty="0">
                <a:solidFill>
                  <a:srgbClr val="000000"/>
                </a:solidFill>
              </a:rPr>
              <a:t>ality which remained consistent with pain “well managed “ at 3 month post-permanent implant, all while being weaned off opioids.</a:t>
            </a:r>
          </a:p>
        </p:txBody>
      </p:sp>
      <p:sp>
        <p:nvSpPr>
          <p:cNvPr id="18" name="Text Placeholder 17"/>
          <p:cNvSpPr>
            <a:spLocks noGrp="1"/>
          </p:cNvSpPr>
          <p:nvPr>
            <p:ph type="body" sz="quarter" idx="29"/>
          </p:nvPr>
        </p:nvSpPr>
        <p:spPr>
          <a:xfrm>
            <a:off x="20577969" y="15366141"/>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4823" y="15751179"/>
            <a:ext cx="6282531" cy="571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2000" dirty="0" err="1"/>
              <a:t>njneufelddo@gmail.com</a:t>
            </a:r>
            <a:r>
              <a:rPr lang="en-US" sz="2000" dirty="0"/>
              <a:t> </a:t>
            </a:r>
            <a:endParaRPr lang="en-US" sz="19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59594" y="10747244"/>
            <a:ext cx="6285508" cy="6043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300" dirty="0"/>
              <a:t>A 60-year-old male was diagnosed with a </a:t>
            </a:r>
            <a:r>
              <a:rPr lang="en-US" sz="2300" dirty="0" err="1"/>
              <a:t>Schwannoma</a:t>
            </a:r>
            <a:r>
              <a:rPr lang="en-US" sz="2300" dirty="0"/>
              <a:t> of the right lateral calf. An MRI revealed a “11x11x12mm well circumscribed T2 </a:t>
            </a:r>
            <a:r>
              <a:rPr lang="en-US" sz="2300" dirty="0" err="1"/>
              <a:t>hyperintense</a:t>
            </a:r>
            <a:r>
              <a:rPr lang="en-US" sz="2300" dirty="0"/>
              <a:t> enhancing lesion in the fibular </a:t>
            </a:r>
            <a:r>
              <a:rPr lang="en-US" sz="2300" dirty="0" err="1"/>
              <a:t>longus</a:t>
            </a:r>
            <a:r>
              <a:rPr lang="en-US" sz="2300" dirty="0"/>
              <a:t> muscle in the extensor compartment”. An excision of this intramuscular mass was performed but the patient reporting persistent stabbing, dull pain in the right lateral calf. A right common </a:t>
            </a:r>
            <a:r>
              <a:rPr lang="en-US" sz="2300" dirty="0" err="1"/>
              <a:t>peroneal</a:t>
            </a:r>
            <a:r>
              <a:rPr lang="en-US" sz="2300" dirty="0"/>
              <a:t> nerve block with stimulation guidance provided short-term relief, and the patient was subsequently offered a PNS trial with a battery-free peripheral nerve stimulator (Stimwave Technologies, Pompano Beach, FL). </a:t>
            </a:r>
          </a:p>
          <a:p>
            <a:endParaRPr lang="en-US" altLang="en-US" sz="1300" dirty="0"/>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pic>
        <p:nvPicPr>
          <p:cNvPr id="2" name="Picture Placeholder 1"/>
          <p:cNvPicPr>
            <a:picLocks noGrp="1" noChangeAspect="1"/>
          </p:cNvPicPr>
          <p:nvPr>
            <p:ph type="pic" sz="quarter" idx="115"/>
          </p:nvPr>
        </p:nvPicPr>
        <p:blipFill>
          <a:blip r:embed="rId3"/>
          <a:srcRect t="20738" b="20738"/>
          <a:stretch>
            <a:fillRect/>
          </a:stretch>
        </p:blipFill>
        <p:spPr bwMode="auto">
          <a:ln>
            <a:miter lim="800000"/>
            <a:headEnd/>
            <a:tailEnd/>
          </a:ln>
        </p:spPr>
      </p:pic>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 xmlns:a16="http://schemas.microsoft.com/office/drawing/2014/main" id="{0D201DE9-BA93-9545-9B57-0AF3741D6DDE}"/>
              </a:ext>
            </a:extLst>
          </p:cNvPr>
          <p:cNvSpPr/>
          <p:nvPr/>
        </p:nvSpPr>
        <p:spPr>
          <a:xfrm>
            <a:off x="586813" y="644341"/>
            <a:ext cx="26295385" cy="1324342"/>
          </a:xfrm>
          <a:prstGeom prst="rect">
            <a:avLst/>
          </a:prstGeom>
        </p:spPr>
        <p:txBody>
          <a:bodyPr wrap="square" lIns="31373" tIns="15687" rIns="31373" bIns="15687">
            <a:spAutoFit/>
          </a:bodyPr>
          <a:lstStyle/>
          <a:p>
            <a:pPr algn="ctr"/>
            <a:r>
              <a:rPr lang="en-US" sz="2800" b="1" dirty="0"/>
              <a:t>Wirelessly Powered, Battery-Free PNS at the Peroneal Nerve for the Treatment of Tumor Nerve Pain</a:t>
            </a:r>
            <a:endParaRPr lang="en-US" sz="2800" dirty="0"/>
          </a:p>
          <a:p>
            <a:pPr algn="ctr"/>
            <a:r>
              <a:rPr lang="en-US" sz="2800" b="1" dirty="0">
                <a:latin typeface="Trebuchet MS"/>
                <a:cs typeface="Trebuchet MS"/>
              </a:rPr>
              <a:t>Nathan J. Neufeld</a:t>
            </a:r>
            <a:r>
              <a:rPr lang="en-US" sz="2800" b="1" baseline="30000" dirty="0">
                <a:latin typeface="Trebuchet MS"/>
                <a:cs typeface="Trebuchet MS"/>
              </a:rPr>
              <a:t>1, </a:t>
            </a:r>
            <a:r>
              <a:rPr lang="en-US" sz="2800" b="1" dirty="0">
                <a:latin typeface="Trebuchet MS"/>
                <a:cs typeface="Trebuchet MS"/>
              </a:rPr>
              <a:t>Wallace G. Dudley</a:t>
            </a:r>
            <a:r>
              <a:rPr lang="en-US" sz="2800" b="1" baseline="30000" dirty="0">
                <a:latin typeface="Trebuchet MS"/>
                <a:cs typeface="Trebuchet MS"/>
              </a:rPr>
              <a:t>1, </a:t>
            </a:r>
            <a:r>
              <a:rPr lang="en-US" sz="2800" b="1" dirty="0">
                <a:latin typeface="Trebuchet MS"/>
                <a:cs typeface="Trebuchet MS"/>
              </a:rPr>
              <a:t>Niek Vanquathem</a:t>
            </a:r>
            <a:r>
              <a:rPr lang="en-US" sz="2800" b="1" baseline="30000" dirty="0">
                <a:latin typeface="Trebuchet MS"/>
                <a:cs typeface="Trebuchet MS"/>
              </a:rPr>
              <a:t>2</a:t>
            </a:r>
          </a:p>
          <a:p>
            <a:pPr algn="ctr"/>
            <a:r>
              <a:rPr lang="en-US" sz="2800" b="1" i="1" baseline="30000" dirty="0">
                <a:latin typeface="Trebuchet MS"/>
                <a:cs typeface="Trebuchet MS"/>
              </a:rPr>
              <a:t>1</a:t>
            </a:r>
            <a:r>
              <a:rPr lang="en-US" sz="2800" b="1" i="1" dirty="0">
                <a:latin typeface="Trebuchet MS"/>
                <a:cs typeface="Trebuchet MS"/>
              </a:rPr>
              <a:t>Southeastern Regional </a:t>
            </a:r>
            <a:r>
              <a:rPr lang="en-US" sz="2800" b="1" i="1">
                <a:latin typeface="Trebuchet MS"/>
                <a:cs typeface="Trebuchet MS"/>
              </a:rPr>
              <a:t>Medical Center, </a:t>
            </a:r>
            <a:r>
              <a:rPr lang="en-US" sz="2800" b="1" i="1" baseline="30000" dirty="0">
                <a:latin typeface="Trebuchet MS"/>
                <a:cs typeface="Trebuchet MS"/>
              </a:rPr>
              <a:t>2</a:t>
            </a:r>
            <a:r>
              <a:rPr lang="en-US" sz="2800" b="1" i="1" dirty="0">
                <a:latin typeface="Trebuchet MS"/>
                <a:cs typeface="Trebuchet MS"/>
              </a:rPr>
              <a:t>Stimwave Technologies</a:t>
            </a:r>
            <a:endParaRPr lang="de-DE" sz="2400" i="1" dirty="0">
              <a:latin typeface="Trebuchet MS"/>
              <a:cs typeface="Trebuchet MS"/>
            </a:endParaRPr>
          </a:p>
        </p:txBody>
      </p:sp>
      <p:sp>
        <p:nvSpPr>
          <p:cNvPr id="65" name="Rechteck 73">
            <a:extLst>
              <a:ext uri="{FF2B5EF4-FFF2-40B4-BE49-F238E27FC236}">
                <a16:creationId xmlns="" xmlns:a16="http://schemas.microsoft.com/office/drawing/2014/main" id="{F5FA3F28-68EE-7D4F-80F4-ECCF8C349F60}"/>
              </a:ext>
            </a:extLst>
          </p:cNvPr>
          <p:cNvSpPr/>
          <p:nvPr/>
        </p:nvSpPr>
        <p:spPr>
          <a:xfrm>
            <a:off x="14970344" y="2951360"/>
            <a:ext cx="4047867" cy="401012"/>
          </a:xfrm>
          <a:prstGeom prst="rect">
            <a:avLst/>
          </a:prstGeom>
        </p:spPr>
        <p:txBody>
          <a:bodyPr wrap="square" lIns="31373" tIns="15687" rIns="31373" bIns="15687">
            <a:spAutoFit/>
          </a:bodyPr>
          <a:lstStyle/>
          <a:p>
            <a:pPr algn="ctr"/>
            <a:r>
              <a:rPr lang="en-US" sz="1200" b="1" dirty="0">
                <a:latin typeface="Arial"/>
                <a:cs typeface="Arial"/>
              </a:rPr>
              <a:t>Fig. 1: Image showing the </a:t>
            </a:r>
            <a:r>
              <a:rPr lang="en-US" sz="1200" b="1" dirty="0" err="1">
                <a:latin typeface="Arial"/>
                <a:cs typeface="Arial"/>
              </a:rPr>
              <a:t>quadripolar</a:t>
            </a:r>
            <a:r>
              <a:rPr lang="en-US" sz="1200" b="1" dirty="0">
                <a:latin typeface="Arial"/>
                <a:cs typeface="Arial"/>
              </a:rPr>
              <a:t> electrode array parallel to the common </a:t>
            </a:r>
            <a:r>
              <a:rPr lang="en-US" sz="1200" b="1" dirty="0" err="1">
                <a:latin typeface="Arial"/>
                <a:cs typeface="Arial"/>
              </a:rPr>
              <a:t>peroneal</a:t>
            </a:r>
            <a:r>
              <a:rPr lang="en-US" sz="1200" b="1" dirty="0">
                <a:latin typeface="Arial"/>
                <a:cs typeface="Arial"/>
              </a:rPr>
              <a:t> nerve</a:t>
            </a:r>
            <a:endParaRPr lang="de-DE" sz="1200" b="1" dirty="0">
              <a:latin typeface="Arial"/>
              <a:cs typeface="Arial"/>
            </a:endParaRPr>
          </a:p>
        </p:txBody>
      </p:sp>
      <p:sp>
        <p:nvSpPr>
          <p:cNvPr id="67" name="Text Placeholder 14"/>
          <p:cNvSpPr txBox="1">
            <a:spLocks/>
          </p:cNvSpPr>
          <p:nvPr/>
        </p:nvSpPr>
        <p:spPr bwMode="auto">
          <a:xfrm>
            <a:off x="20558510" y="5562602"/>
            <a:ext cx="6279386" cy="54775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r>
              <a:rPr lang="en-US" sz="2300" dirty="0"/>
              <a:t>The </a:t>
            </a:r>
            <a:r>
              <a:rPr lang="en-US" sz="2300" dirty="0" err="1" smtClean="0"/>
              <a:t>StimQ</a:t>
            </a:r>
            <a:r>
              <a:rPr lang="en-US" sz="2300" smtClean="0"/>
              <a:t> PNS </a:t>
            </a:r>
            <a:r>
              <a:rPr lang="en-US" sz="2300" dirty="0"/>
              <a:t>System (Fig. 2)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8" name="Rechteck 73">
            <a:extLst>
              <a:ext uri="{FF2B5EF4-FFF2-40B4-BE49-F238E27FC236}">
                <a16:creationId xmlns="" xmlns:a16="http://schemas.microsoft.com/office/drawing/2014/main" id="{F5FA3F28-68EE-7D4F-80F4-ECCF8C349F60}"/>
              </a:ext>
            </a:extLst>
          </p:cNvPr>
          <p:cNvSpPr/>
          <p:nvPr/>
        </p:nvSpPr>
        <p:spPr>
          <a:xfrm>
            <a:off x="22166644" y="10412884"/>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72" name="Text Placeholder 15"/>
          <p:cNvSpPr txBox="1">
            <a:spLocks/>
          </p:cNvSpPr>
          <p:nvPr/>
        </p:nvSpPr>
        <p:spPr>
          <a:xfrm>
            <a:off x="20599667" y="13655418"/>
            <a:ext cx="6279386" cy="428684"/>
          </a:xfrm>
          <a:prstGeom prst="rect">
            <a:avLst/>
          </a:prstGeom>
          <a:solidFill>
            <a:schemeClr val="accent5">
              <a:lumMod val="50000"/>
            </a:schemeClr>
          </a:solidFill>
        </p:spPr>
        <p:txBody>
          <a:bodyPr wrap="square" lIns="52249" tIns="52249" rIns="52249" bIns="52249" anchor="ctr" anchorCtr="0">
            <a:spAutoFit/>
          </a:bodyPr>
          <a:lstStyle>
            <a:lvl1pPr marL="939800" indent="-939800" algn="ctr" defTabSz="2506663" rtl="0" eaLnBrk="1" fontAlgn="base" hangingPunct="1">
              <a:spcBef>
                <a:spcPct val="20000"/>
              </a:spcBef>
              <a:spcAft>
                <a:spcPct val="0"/>
              </a:spcAft>
              <a:buFont typeface="Arial" charset="0"/>
              <a:buNone/>
              <a:defRPr sz="2100" b="1" kern="1200" baseline="0">
                <a:solidFill>
                  <a:schemeClr val="bg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940479" indent="-940479" defTabSz="2507943" fontAlgn="auto">
              <a:spcAft>
                <a:spcPts val="0"/>
              </a:spcAft>
              <a:buFont typeface="Arial" pitchFamily="34" charset="0"/>
              <a:buNone/>
              <a:defRPr/>
            </a:pPr>
            <a:r>
              <a:rPr lang="en-US" dirty="0"/>
              <a:t>References</a:t>
            </a:r>
          </a:p>
        </p:txBody>
      </p:sp>
      <p:sp>
        <p:nvSpPr>
          <p:cNvPr id="73" name="Text Placeholder 18">
            <a:extLst>
              <a:ext uri="{FF2B5EF4-FFF2-40B4-BE49-F238E27FC236}">
                <a16:creationId xmlns="" xmlns:a16="http://schemas.microsoft.com/office/drawing/2014/main" id="{F465A367-EA8D-1A47-A7B0-9307821949D5}"/>
              </a:ext>
            </a:extLst>
          </p:cNvPr>
          <p:cNvSpPr txBox="1">
            <a:spLocks/>
          </p:cNvSpPr>
          <p:nvPr/>
        </p:nvSpPr>
        <p:spPr bwMode="auto">
          <a:xfrm>
            <a:off x="20558510" y="13994976"/>
            <a:ext cx="6323688" cy="1408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228600" lvl="0" indent="-228600" algn="just">
              <a:buFont typeface="Arial"/>
              <a:buAutoNum type="arabicPeriod"/>
            </a:pPr>
            <a:r>
              <a:rPr lang="en-US" sz="1200" dirty="0" err="1"/>
              <a:t>Palastanga</a:t>
            </a:r>
            <a:r>
              <a:rPr lang="en-US" sz="1200" dirty="0"/>
              <a:t> N &amp; </a:t>
            </a:r>
            <a:r>
              <a:rPr lang="en-US" sz="1200" dirty="0" err="1"/>
              <a:t>Soames</a:t>
            </a:r>
            <a:r>
              <a:rPr lang="en-US" sz="1200" dirty="0"/>
              <a:t> R Anatomy and Human Movement, Structure and Function. 6</a:t>
            </a:r>
            <a:r>
              <a:rPr lang="en-US" sz="1200" baseline="30000" dirty="0"/>
              <a:t>th</a:t>
            </a:r>
            <a:r>
              <a:rPr lang="en-US" sz="1200" dirty="0"/>
              <a:t> ed. China: Elsevier (</a:t>
            </a:r>
            <a:r>
              <a:rPr lang="en-US" sz="1200" dirty="0" err="1"/>
              <a:t>Churchil</a:t>
            </a:r>
            <a:r>
              <a:rPr lang="en-US" sz="1200" dirty="0"/>
              <a:t> Livingstone) Limited; 2012</a:t>
            </a:r>
          </a:p>
          <a:p>
            <a:pPr marL="228600" lvl="0" indent="-228600" algn="just">
              <a:buFont typeface="Arial"/>
              <a:buAutoNum type="arabicPeriod"/>
            </a:pPr>
            <a:r>
              <a:rPr lang="en-US" sz="1200" dirty="0" err="1"/>
              <a:t>Chae</a:t>
            </a:r>
            <a:r>
              <a:rPr lang="en-US" sz="1200" dirty="0"/>
              <a:t>, Won </a:t>
            </a:r>
            <a:r>
              <a:rPr lang="en-US" sz="1200" dirty="0" err="1"/>
              <a:t>Soek</a:t>
            </a:r>
            <a:r>
              <a:rPr lang="en-US" sz="1200" dirty="0"/>
              <a:t> et al. “Reduction in mechanical </a:t>
            </a:r>
            <a:r>
              <a:rPr lang="en-US" sz="1200" dirty="0" err="1"/>
              <a:t>allodynia</a:t>
            </a:r>
            <a:r>
              <a:rPr lang="en-US" sz="1200" dirty="0"/>
              <a:t> in complex regional pain syndrome patients with ultrasound-guided pulsed radiofrequency treatment of the superficial </a:t>
            </a:r>
            <a:r>
              <a:rPr lang="en-US" sz="1200" dirty="0" err="1"/>
              <a:t>peroneal</a:t>
            </a:r>
            <a:r>
              <a:rPr lang="en-US" sz="1200" dirty="0"/>
              <a:t> nerve.” </a:t>
            </a:r>
            <a:r>
              <a:rPr lang="en-US" sz="1200" i="1" dirty="0"/>
              <a:t>The Korean journal of pain</a:t>
            </a:r>
            <a:r>
              <a:rPr lang="en-US" sz="1200" dirty="0"/>
              <a:t> vol. 29,4 (2016): 266-269. doi:10.3344/kjp.2016.29.4.266 </a:t>
            </a:r>
          </a:p>
        </p:txBody>
      </p:sp>
      <p:sp>
        <p:nvSpPr>
          <p:cNvPr id="76" name="Text Placeholder 12"/>
          <p:cNvSpPr>
            <a:spLocks noGrp="1"/>
          </p:cNvSpPr>
          <p:nvPr>
            <p:ph type="body" sz="quarter" idx="24"/>
          </p:nvPr>
        </p:nvSpPr>
        <p:spPr>
          <a:xfrm>
            <a:off x="13882686" y="12501971"/>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77" name="Text Placeholder 16"/>
          <p:cNvSpPr>
            <a:spLocks noGrp="1"/>
          </p:cNvSpPr>
          <p:nvPr>
            <p:ph type="body" sz="quarter" idx="28"/>
          </p:nvPr>
        </p:nvSpPr>
        <p:spPr bwMode="auto">
          <a:xfrm>
            <a:off x="13894593" y="12785509"/>
            <a:ext cx="6282531" cy="44372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latin typeface="Trebuchet MS"/>
                <a:cs typeface="Trebuchet MS"/>
              </a:rPr>
              <a:t>A wireless stimulator provides technical advantages compared to the conventional methods of tunneling leads to IPGs. </a:t>
            </a:r>
            <a:r>
              <a:rPr lang="en-US" sz="2400" dirty="0"/>
              <a:t>This experience hints at advantages such as significant pain relief devoid of complications associated with the bulk of an implantable pulse generator, and flexibility as related to device placement and programming protocols.</a:t>
            </a:r>
          </a:p>
          <a:p>
            <a:pPr algn="just"/>
            <a:endParaRPr lang="de-DE" sz="2300" dirty="0">
              <a:latin typeface="Arial"/>
              <a:cs typeface="Arial"/>
            </a:endParaRPr>
          </a:p>
          <a:p>
            <a:endParaRPr lang="en-US" altLang="en-US" sz="2300" dirty="0"/>
          </a:p>
        </p:txBody>
      </p:sp>
      <p:pic>
        <p:nvPicPr>
          <p:cNvPr id="6" name="Picture 5" descr="TechImages_Labeled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7969" y="10660904"/>
            <a:ext cx="6282531" cy="2994514"/>
          </a:xfrm>
          <a:prstGeom prst="rect">
            <a:avLst/>
          </a:prstGeom>
        </p:spPr>
      </p:pic>
      <p:pic>
        <p:nvPicPr>
          <p:cNvPr id="66" name="Picture 65"/>
          <p:cNvPicPr/>
          <p:nvPr/>
        </p:nvPicPr>
        <p:blipFill>
          <a:blip r:embed="rId5">
            <a:extLst>
              <a:ext uri="{28A0092B-C50C-407E-A947-70E740481C1C}">
                <a14:useLocalDpi xmlns:a14="http://schemas.microsoft.com/office/drawing/2010/main" val="0"/>
              </a:ext>
            </a:extLst>
          </a:blip>
          <a:srcRect/>
          <a:stretch>
            <a:fillRect/>
          </a:stretch>
        </p:blipFill>
        <p:spPr bwMode="auto">
          <a:xfrm>
            <a:off x="15248840" y="3352372"/>
            <a:ext cx="3769371" cy="5298381"/>
          </a:xfrm>
          <a:prstGeom prst="rect">
            <a:avLst/>
          </a:prstGeom>
          <a:noFill/>
          <a:ln>
            <a:noFill/>
          </a:ln>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15482D-1570-4EB4-9A1A-44C23EC76ADD}"/>
</file>

<file path=customXml/itemProps2.xml><?xml version="1.0" encoding="utf-8"?>
<ds:datastoreItem xmlns:ds="http://schemas.openxmlformats.org/officeDocument/2006/customXml" ds:itemID="{CDC7E4C2-BFF6-491C-9F5E-C73170A7FBB4}"/>
</file>

<file path=customXml/itemProps3.xml><?xml version="1.0" encoding="utf-8"?>
<ds:datastoreItem xmlns:ds="http://schemas.openxmlformats.org/officeDocument/2006/customXml" ds:itemID="{817C32F1-54C2-4C55-941C-AD368C71A29E}"/>
</file>

<file path=docProps/app.xml><?xml version="1.0" encoding="utf-8"?>
<Properties xmlns="http://schemas.openxmlformats.org/officeDocument/2006/extended-properties" xmlns:vt="http://schemas.openxmlformats.org/officeDocument/2006/docPropsVTypes">
  <Template>PosterPresentations.com-42x60-Template</Template>
  <TotalTime>658</TotalTime>
  <Words>852</Words>
  <Application>Microsoft Macintosh PowerPoint</Application>
  <PresentationFormat>Custom</PresentationFormat>
  <Paragraphs>28</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49</cp:revision>
  <dcterms:created xsi:type="dcterms:W3CDTF">2016-12-07T21:25:59Z</dcterms:created>
  <dcterms:modified xsi:type="dcterms:W3CDTF">2020-11-27T12:06:17Z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