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603" autoAdjust="0"/>
  </p:normalViewPr>
  <p:slideViewPr>
    <p:cSldViewPr snapToGrid="0" snapToObjects="1">
      <p:cViewPr>
        <p:scale>
          <a:sx n="56" d="100"/>
          <a:sy n="56" d="100"/>
        </p:scale>
        <p:origin x="-616" y="872"/>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662060" y="3478275"/>
            <a:ext cx="6180626" cy="78977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300"/>
              </a:lnSpc>
            </a:pPr>
            <a:r>
              <a:rPr lang="en-US" sz="2000" dirty="0"/>
              <a:t>Shoulder pain has an estimated population prevalence of 4% to 26%. About 1% of adults aged over 45 years in the UK consult their GP with shoulder pain every year. The most common source of shoulder pain is the rotator cuff, accounting for over two-thirds of cases (1). Other sources of shoulder pain are avascular necrosis, brachial plexus injury, broken arm or collarbone, bursitis, cervical radiculopathy, dislocated shoulder, frozen shoulder, impingement, osteoarthritis, polymyalgia </a:t>
            </a:r>
            <a:r>
              <a:rPr lang="en-US" sz="2000" dirty="0" err="1"/>
              <a:t>rheumatica</a:t>
            </a:r>
            <a:r>
              <a:rPr lang="en-US" sz="2000" dirty="0"/>
              <a:t>, rheumatoid arthritis, rotator cuff injury, separated shoulder, septic arthritis, sprains, tendinitis or tendon rupture and torn cartilage, among others. </a:t>
            </a:r>
          </a:p>
          <a:p>
            <a:pPr algn="just">
              <a:lnSpc>
                <a:spcPts val="2300"/>
              </a:lnSpc>
            </a:pPr>
            <a:r>
              <a:rPr lang="en-US" sz="2000" dirty="0"/>
              <a:t>Wireless neurostimulation has been used effectively for the treatment of pain syndromes of multiple etiologies (2,3,4).  A 4- or 8-contact peripheral nerve stimulator (PNS), can be implanted percutaneously in the targeted area, using an introducer, and a small, external, transmitter, worn over the patient’s clothing, provides the stimulation parameters and energy to power the neurostimulator via radio frequency (RF). The implantation of an implantable pulse generator (IPG) and the tunneling of the extensions required for traditional neurostimulation are not necessary. </a:t>
            </a:r>
          </a:p>
          <a:p>
            <a:pPr algn="just">
              <a:lnSpc>
                <a:spcPts val="2100"/>
              </a:lnSpc>
            </a:pPr>
            <a:endParaRPr lang="en-US" sz="1900" dirty="0"/>
          </a:p>
          <a:p>
            <a:pPr algn="just">
              <a:lnSpc>
                <a:spcPts val="2100"/>
              </a:lnSpc>
            </a:pPr>
            <a:endParaRPr lang="en-US" sz="16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61147" y="11582371"/>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8" y="3482795"/>
            <a:ext cx="6280546" cy="126700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300"/>
              </a:lnSpc>
            </a:pPr>
            <a:r>
              <a:rPr lang="en-US" sz="2000" b="1" i="1" dirty="0">
                <a:solidFill>
                  <a:srgbClr val="000000"/>
                </a:solidFill>
              </a:rPr>
              <a:t>Trial Procedure: </a:t>
            </a:r>
            <a:r>
              <a:rPr lang="en-US" sz="2000" dirty="0"/>
              <a:t>A </a:t>
            </a:r>
            <a:r>
              <a:rPr lang="en-US" sz="2000" dirty="0" err="1"/>
              <a:t>suprascapular</a:t>
            </a:r>
            <a:r>
              <a:rPr lang="en-US" sz="2000" dirty="0"/>
              <a:t> 8-contact peripheral nerve stimulator was trialed (Figure 1), and the pain went from a VAS rate of 3-7/10 to 100% relief post-implant. The patient was satisfied with the results and opted for a permanent implant.</a:t>
            </a:r>
          </a:p>
          <a:p>
            <a:pPr algn="just">
              <a:lnSpc>
                <a:spcPts val="2300"/>
              </a:lnSpc>
            </a:pPr>
            <a:r>
              <a:rPr lang="en-US" sz="2000" b="1" i="1" dirty="0"/>
              <a:t>Permanent Implant:</a:t>
            </a:r>
            <a:r>
              <a:rPr lang="en-US" sz="2000" b="1" dirty="0"/>
              <a:t> </a:t>
            </a:r>
            <a:r>
              <a:rPr lang="en-US" sz="2000" dirty="0"/>
              <a:t>A 4-contact electrode array with tines was laid on the prepped skin and the distal electrode at the tip of the device was placed at the proximal anatomical (osseous) location where the </a:t>
            </a:r>
            <a:r>
              <a:rPr lang="en-US" sz="2000" dirty="0" err="1"/>
              <a:t>suprascapular</a:t>
            </a:r>
            <a:r>
              <a:rPr lang="en-US" sz="2000" dirty="0"/>
              <a:t> nerve was identified by fluoroscopy. Using a skin marker, a 1cm </a:t>
            </a:r>
            <a:r>
              <a:rPr lang="en-US" sz="2000" dirty="0" err="1"/>
              <a:t>sagital</a:t>
            </a:r>
            <a:r>
              <a:rPr lang="en-US" sz="2000" dirty="0"/>
              <a:t> line was marked over the needle entry location proximally. The skin and deeper tissues were anesthetized using a mixture of 1% </a:t>
            </a:r>
            <a:r>
              <a:rPr lang="en-US" sz="2000" dirty="0" err="1"/>
              <a:t>lidocaine</a:t>
            </a:r>
            <a:r>
              <a:rPr lang="en-US" sz="2000" dirty="0"/>
              <a:t> with epinephrine and 0.5% bupivacaine. Using a #11 blade, an incision was made with a scalpel to allow insertion of the introducer, which was passed through the subcutaneous tissues toward the desired nerve target. The introducer was placed at a shallow angle and advanced using a “tenting” approach to stay within the subcutaneous layer and to prevent diving into the muscular fascia. The electrode array was inserted through the introducer and advanced towards the target nerve under fluoroscopic guidance. At this point, the skin was infiltrated with local anesthetic and a 1 inch incision was made to create a receiver pocket, about 10 cm medial to the electrode array entry site incision. The needle was passed subcutaneously from the receiver pocket to the electrode array entry site. The proximal end of the electrode array was threaded through the distal tip of the needle to the subcutaneous receiver pocket.  After withdrawal of the needle, the receiver was inserted into the inner lumen of the electrode array and intraoperative testing was completed with an external transmitter. Good </a:t>
            </a:r>
            <a:r>
              <a:rPr lang="en-US" sz="2000" dirty="0" err="1"/>
              <a:t>paresthesia</a:t>
            </a:r>
            <a:r>
              <a:rPr lang="en-US" sz="2000" dirty="0"/>
              <a:t> coverage of the painful areas was obtained. A knot was tied in the electrode array containing the receiver and the remaining end of the neurostimulator was coiled, sutured to itself to eliminate any sharp ends, secured to the fascia with fixation suture and the pocket closed using 4-0 Monocryl. </a:t>
            </a:r>
            <a:endParaRPr lang="en-US" sz="1900" dirty="0"/>
          </a:p>
        </p:txBody>
      </p:sp>
      <p:sp>
        <p:nvSpPr>
          <p:cNvPr id="11" name="Text Placeholder 10"/>
          <p:cNvSpPr>
            <a:spLocks noGrp="1"/>
          </p:cNvSpPr>
          <p:nvPr>
            <p:ph type="body" sz="quarter" idx="22"/>
          </p:nvPr>
        </p:nvSpPr>
        <p:spPr>
          <a:xfrm>
            <a:off x="7237017" y="3049590"/>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902531" y="6993159"/>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602812" y="3429169"/>
            <a:ext cx="6279386" cy="1494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000" dirty="0"/>
              <a:t>Wireless peripheral nerve simulation was a successful option for this patient suffering of debilitating left shoulder pain due to a </a:t>
            </a:r>
            <a:r>
              <a:rPr lang="en-US" sz="2000" dirty="0">
                <a:solidFill>
                  <a:srgbClr val="000000"/>
                </a:solidFill>
              </a:rPr>
              <a:t>left rotator cuff tear of the supraspinatus muscle. </a:t>
            </a:r>
          </a:p>
        </p:txBody>
      </p:sp>
      <p:sp>
        <p:nvSpPr>
          <p:cNvPr id="16" name="Text Placeholder 15"/>
          <p:cNvSpPr>
            <a:spLocks noGrp="1"/>
          </p:cNvSpPr>
          <p:nvPr>
            <p:ph type="body" sz="quarter" idx="27"/>
          </p:nvPr>
        </p:nvSpPr>
        <p:spPr>
          <a:xfrm>
            <a:off x="20581115" y="4953321"/>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902531" y="7421843"/>
            <a:ext cx="6282531" cy="49068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300"/>
              </a:lnSpc>
            </a:pPr>
            <a:r>
              <a:rPr lang="en-US" sz="2000" dirty="0"/>
              <a:t>Six months post-implant, the patient answered the EQ-5D-5L quality of Life questionnaire and reported excellent mobility of the shoulder, no problems with self-care or usual activities, no pain or discomfort and no anxiety or depression. He scaled his health as related to the shoulder as 95 % (100% best, 0% worst). He also reported a patient global impression of change as a 7/7. The </a:t>
            </a:r>
            <a:r>
              <a:rPr lang="en-US" sz="2000" dirty="0" err="1"/>
              <a:t>Oswestry</a:t>
            </a:r>
            <a:r>
              <a:rPr lang="en-US" sz="2000" dirty="0"/>
              <a:t> Disability Index (ODI) 6 weeks post-surgery was 4% (0% = no disability, 100% = bed ridden). </a:t>
            </a:r>
          </a:p>
          <a:p>
            <a:pPr algn="just">
              <a:lnSpc>
                <a:spcPts val="2300"/>
              </a:lnSpc>
            </a:pPr>
            <a:r>
              <a:rPr lang="en-US" sz="2000" dirty="0"/>
              <a:t>18 months post-implant, the patient still had close to 100% pain relief and was able to decrease his medication intake from morphine sulfate extended release 15 mg from 3 times a day to 2 times a day and morphine immediate release 30 mg from 4 times a day to 3 times a day.</a:t>
            </a:r>
          </a:p>
          <a:p>
            <a:pPr algn="just">
              <a:lnSpc>
                <a:spcPts val="2100"/>
              </a:lnSpc>
            </a:pPr>
            <a:endParaRPr lang="de-DE" sz="1500" dirty="0"/>
          </a:p>
          <a:p>
            <a:endParaRPr lang="en-US" altLang="en-US" dirty="0"/>
          </a:p>
        </p:txBody>
      </p:sp>
      <p:sp>
        <p:nvSpPr>
          <p:cNvPr id="18" name="Text Placeholder 17"/>
          <p:cNvSpPr>
            <a:spLocks noGrp="1"/>
          </p:cNvSpPr>
          <p:nvPr>
            <p:ph type="body" sz="quarter" idx="29"/>
          </p:nvPr>
        </p:nvSpPr>
        <p:spPr>
          <a:xfrm>
            <a:off x="20602812" y="15374717"/>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99667" y="15844033"/>
            <a:ext cx="6282531" cy="510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600"/>
              <a:t>vigafra</a:t>
            </a:r>
            <a:r>
              <a:rPr lang="en-US" sz="1600" dirty="0" err="1"/>
              <a:t>@yahoo.com</a:t>
            </a:r>
            <a:endParaRPr lang="en-US" altLang="en-US" sz="16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57178" y="11900528"/>
            <a:ext cx="6285508" cy="42894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000" dirty="0"/>
              <a:t>A 65-year old male presented with sharp, localized pain on abduction of the left shoulder since 2015.  A CT guided </a:t>
            </a:r>
            <a:r>
              <a:rPr lang="en-US" sz="2000" dirty="0" err="1"/>
              <a:t>arthrogram</a:t>
            </a:r>
            <a:r>
              <a:rPr lang="en-US" sz="2000" dirty="0"/>
              <a:t> (5/2017) revealed a full thickness tear of the supraspinatus muscle, degenerative tearing of the inferior and superior labrum, degenerative hypertrophy of the </a:t>
            </a:r>
            <a:r>
              <a:rPr lang="en-US" sz="2000" dirty="0" err="1"/>
              <a:t>acromioclavicular</a:t>
            </a:r>
            <a:r>
              <a:rPr lang="en-US" sz="2000" dirty="0"/>
              <a:t> (AC) joint and mild to moderate </a:t>
            </a:r>
            <a:r>
              <a:rPr lang="en-US" sz="2000" dirty="0" err="1"/>
              <a:t>glenohumeral</a:t>
            </a:r>
            <a:r>
              <a:rPr lang="en-US" sz="2000" dirty="0"/>
              <a:t> (GH) joint degenerative arthritis. Several treatment options were attempted but these never provided long lasting pain relief.  A left </a:t>
            </a:r>
            <a:r>
              <a:rPr lang="en-US" sz="2000" dirty="0" err="1"/>
              <a:t>suprascapular</a:t>
            </a:r>
            <a:r>
              <a:rPr lang="en-US" sz="2000" dirty="0"/>
              <a:t> diagnostic nerve block proved 100% pain relief for about 6 hours. A left </a:t>
            </a:r>
            <a:r>
              <a:rPr lang="en-US" sz="2000" dirty="0" err="1"/>
              <a:t>suprascapular</a:t>
            </a:r>
            <a:r>
              <a:rPr lang="en-US" sz="2000" dirty="0"/>
              <a:t> peripheral nerve stimulator trial was offered to the patient. </a:t>
            </a:r>
            <a:endParaRPr lang="en-US" altLang="en-US" sz="13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xmlns="" id="{0D201DE9-BA93-9545-9B57-0AF3741D6DDE}"/>
              </a:ext>
            </a:extLst>
          </p:cNvPr>
          <p:cNvSpPr/>
          <p:nvPr/>
        </p:nvSpPr>
        <p:spPr>
          <a:xfrm>
            <a:off x="565116" y="413422"/>
            <a:ext cx="26295385" cy="1632119"/>
          </a:xfrm>
          <a:prstGeom prst="rect">
            <a:avLst/>
          </a:prstGeom>
        </p:spPr>
        <p:txBody>
          <a:bodyPr wrap="square" lIns="31373" tIns="15687" rIns="31373" bIns="15687">
            <a:spAutoFit/>
          </a:bodyPr>
          <a:lstStyle/>
          <a:p>
            <a:pPr algn="ctr"/>
            <a:r>
              <a:rPr lang="en-US" sz="3200" b="1" dirty="0"/>
              <a:t>Wireless Peripheral Nerve Stimulation for the Treatment of Chronic Shoulder Pain </a:t>
            </a:r>
            <a:endParaRPr lang="en-US" sz="3200" dirty="0"/>
          </a:p>
          <a:p>
            <a:pPr algn="ctr"/>
            <a:r>
              <a:rPr lang="en-US" sz="2400" b="1" dirty="0">
                <a:latin typeface="Trebuchet MS"/>
                <a:cs typeface="Trebuchet MS"/>
              </a:rPr>
              <a:t>Robert </a:t>
            </a:r>
            <a:r>
              <a:rPr lang="en-US" sz="2400" b="1" dirty="0" err="1">
                <a:latin typeface="Trebuchet MS"/>
                <a:cs typeface="Trebuchet MS"/>
              </a:rPr>
              <a:t>Ycaza</a:t>
            </a:r>
            <a:r>
              <a:rPr lang="en-US" sz="2400" b="1" dirty="0">
                <a:latin typeface="Trebuchet MS"/>
                <a:cs typeface="Trebuchet MS"/>
              </a:rPr>
              <a:t>, MD</a:t>
            </a:r>
            <a:r>
              <a:rPr lang="en-US" sz="2400" b="1" baseline="30000" dirty="0">
                <a:latin typeface="Trebuchet MS"/>
                <a:cs typeface="Trebuchet MS"/>
              </a:rPr>
              <a:t>1</a:t>
            </a:r>
            <a:r>
              <a:rPr lang="en-US" sz="2400" b="1" dirty="0">
                <a:latin typeface="Trebuchet MS"/>
                <a:cs typeface="Trebuchet MS"/>
              </a:rPr>
              <a:t>, Niek Vanquathem, BA</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i="1" dirty="0">
                <a:latin typeface="Trebuchet MS"/>
                <a:cs typeface="Trebuchet MS"/>
              </a:rPr>
              <a:t>Bradenton Pain and Wellness Center,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Technologies, USA </a:t>
            </a:r>
          </a:p>
          <a:p>
            <a:endParaRPr lang="de-DE" sz="2400" i="1" dirty="0">
              <a:latin typeface="Trebuchet MS"/>
              <a:cs typeface="Trebuchet MS"/>
            </a:endParaRPr>
          </a:p>
        </p:txBody>
      </p:sp>
      <p:sp>
        <p:nvSpPr>
          <p:cNvPr id="67" name="Text Placeholder 14"/>
          <p:cNvSpPr txBox="1">
            <a:spLocks/>
          </p:cNvSpPr>
          <p:nvPr/>
        </p:nvSpPr>
        <p:spPr bwMode="auto">
          <a:xfrm>
            <a:off x="20599667" y="5382005"/>
            <a:ext cx="6279386" cy="3484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100"/>
              </a:lnSpc>
            </a:pPr>
            <a:r>
              <a:rPr lang="en-US" sz="2000" dirty="0"/>
              <a:t>The </a:t>
            </a:r>
            <a:r>
              <a:rPr lang="en-US" sz="2000" dirty="0" err="1" smtClean="0"/>
              <a:t>StimQ</a:t>
            </a:r>
            <a:r>
              <a:rPr lang="en-US" sz="2000" smtClean="0"/>
              <a:t> System </a:t>
            </a:r>
            <a:r>
              <a:rPr lang="en-US" sz="2000" dirty="0"/>
              <a:t>(Fig. 2) utilizes wireless technology. Each stimulator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a16="http://schemas.microsoft.com/office/drawing/2014/main" xmlns="" id="{F5FA3F28-68EE-7D4F-80F4-ECCF8C349F60}"/>
              </a:ext>
            </a:extLst>
          </p:cNvPr>
          <p:cNvSpPr/>
          <p:nvPr/>
        </p:nvSpPr>
        <p:spPr>
          <a:xfrm>
            <a:off x="21942132" y="8758509"/>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2" name="Text Placeholder 15"/>
          <p:cNvSpPr txBox="1">
            <a:spLocks/>
          </p:cNvSpPr>
          <p:nvPr/>
        </p:nvSpPr>
        <p:spPr>
          <a:xfrm>
            <a:off x="20577968" y="12225397"/>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a16="http://schemas.microsoft.com/office/drawing/2014/main" xmlns="" id="{F465A367-EA8D-1A47-A7B0-9307821949D5}"/>
              </a:ext>
            </a:extLst>
          </p:cNvPr>
          <p:cNvSpPr txBox="1">
            <a:spLocks/>
          </p:cNvSpPr>
          <p:nvPr/>
        </p:nvSpPr>
        <p:spPr bwMode="auto">
          <a:xfrm>
            <a:off x="20533666" y="12654081"/>
            <a:ext cx="6323688" cy="27260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buFont typeface="+mj-lt"/>
              <a:buAutoNum type="arabicPeriod"/>
            </a:pPr>
            <a:r>
              <a:rPr lang="en-US" sz="1000" dirty="0"/>
              <a:t>Murphy, R. J. and A. J. Carr (2010). "Shoulder pain." </a:t>
            </a:r>
            <a:r>
              <a:rPr lang="en-US" sz="1000" i="1" dirty="0"/>
              <a:t>BMJ clinical evidence</a:t>
            </a:r>
            <a:r>
              <a:rPr lang="en-US" sz="1000" dirty="0"/>
              <a:t> 2010: 1107.</a:t>
            </a:r>
          </a:p>
          <a:p>
            <a:pPr marL="228600" lvl="0" indent="-228600">
              <a:buFont typeface="+mj-lt"/>
              <a:buAutoNum type="arabicPeriod"/>
            </a:pPr>
            <a:r>
              <a:rPr lang="en-US" sz="1000" dirty="0"/>
              <a:t>Weiner, R. L., A. </a:t>
            </a:r>
            <a:r>
              <a:rPr lang="en-US" sz="1000" dirty="0" err="1"/>
              <a:t>Yeung</a:t>
            </a:r>
            <a:r>
              <a:rPr lang="en-US" sz="1000" dirty="0"/>
              <a:t>, C. Montes Garcia, L. Tyler Perryman and B. Speck "Treatment of FBSS Low Back Pain with a Novel Percutaneous DRG Wireless Stimulator: Pilot and Feasibility Study." </a:t>
            </a:r>
            <a:r>
              <a:rPr lang="en-US" sz="1000" i="1" dirty="0"/>
              <a:t>Pain Med</a:t>
            </a:r>
            <a:r>
              <a:rPr lang="en-US" sz="1000" dirty="0"/>
              <a:t> (2016) 17(10): 1911-1916.</a:t>
            </a:r>
          </a:p>
          <a:p>
            <a:pPr marL="228600" lvl="0" indent="-228600">
              <a:buFont typeface="+mj-lt"/>
              <a:buAutoNum type="arabicPeriod"/>
            </a:pPr>
            <a:r>
              <a:rPr lang="en-US" sz="1000" dirty="0"/>
              <a:t>Perryman (2018). "Wireless </a:t>
            </a:r>
            <a:r>
              <a:rPr lang="en-US" sz="1000" dirty="0" err="1"/>
              <a:t>neuromodulation</a:t>
            </a:r>
            <a:r>
              <a:rPr lang="en-US" sz="1000" dirty="0"/>
              <a:t> in the management of chronic refractory FBSS back pain:  Preliminary prospective experience with different stimulation targets and waveforms." </a:t>
            </a:r>
            <a:r>
              <a:rPr lang="en-US" sz="1000" i="1" dirty="0"/>
              <a:t>Anesthesia &amp; Perioperative Management Journal</a:t>
            </a:r>
            <a:r>
              <a:rPr lang="en-US" sz="1000" dirty="0"/>
              <a:t> 2:003.</a:t>
            </a:r>
          </a:p>
          <a:p>
            <a:pPr marL="228600" lvl="0" indent="-228600">
              <a:buFont typeface="+mj-lt"/>
              <a:buAutoNum type="arabicPeriod"/>
            </a:pPr>
            <a:r>
              <a:rPr lang="en-US" sz="1000" dirty="0" err="1"/>
              <a:t>Satija</a:t>
            </a:r>
            <a:r>
              <a:rPr lang="en-US" sz="1000" dirty="0"/>
              <a:t> P, A.-E. A., Vanquathem N .. "Peripheral Nerve Stimulation for Treating Superior Gluteal and Sciatic Neuropathies." </a:t>
            </a:r>
            <a:r>
              <a:rPr lang="en-US" sz="1000" i="1" dirty="0" err="1"/>
              <a:t>Chron</a:t>
            </a:r>
            <a:r>
              <a:rPr lang="en-US" sz="1000" i="1" dirty="0"/>
              <a:t> Pain </a:t>
            </a:r>
            <a:r>
              <a:rPr lang="en-US" sz="1000" i="1" dirty="0" err="1"/>
              <a:t>Manag</a:t>
            </a:r>
            <a:r>
              <a:rPr lang="en-US" sz="1000" dirty="0"/>
              <a:t> (2020) 4: 121. DOI: 10.29011/2576-957X.100021 </a:t>
            </a:r>
          </a:p>
          <a:p>
            <a:pPr marL="228600" lvl="0" indent="-228600">
              <a:buFont typeface="+mj-lt"/>
              <a:buAutoNum type="arabicPeriod"/>
            </a:pPr>
            <a:r>
              <a:rPr lang="en-US" sz="1000" dirty="0"/>
              <a:t>George J. Arcos, D., and Niek Vanquathem, BA (2018). "WIRELESS HIGH FREQUENCY SPINAL CORD STIMULATION FOR THE TREATMENT OF POST-HERPETIC OCULAR NEURALGIA: A CASE REPORT." </a:t>
            </a:r>
            <a:r>
              <a:rPr lang="en-US" sz="1000" i="1" dirty="0"/>
              <a:t>Interventional Pain Management Reports</a:t>
            </a:r>
            <a:r>
              <a:rPr lang="en-US" sz="1000" dirty="0"/>
              <a:t> 2(5): 167-171 </a:t>
            </a:r>
          </a:p>
          <a:p>
            <a:pPr marL="228600" lvl="0" indent="-228600">
              <a:buFont typeface="+mj-lt"/>
              <a:buAutoNum type="arabicPeriod"/>
            </a:pPr>
            <a:r>
              <a:rPr lang="en-US" sz="1000" dirty="0" err="1"/>
              <a:t>Herschkowitz</a:t>
            </a:r>
            <a:r>
              <a:rPr lang="en-US" sz="1000" dirty="0"/>
              <a:t>, D. and J. </a:t>
            </a:r>
            <a:r>
              <a:rPr lang="en-US" sz="1000" dirty="0" err="1"/>
              <a:t>Kubias</a:t>
            </a:r>
            <a:r>
              <a:rPr lang="en-US" sz="1000" dirty="0"/>
              <a:t> (2018). "Wireless peripheral nerve stimulation for complex regional pain syndrome type I of the upper extremity: a case illustration introducing a novel technology." </a:t>
            </a:r>
            <a:r>
              <a:rPr lang="en-US" sz="1000" i="1" dirty="0" err="1"/>
              <a:t>Scand</a:t>
            </a:r>
            <a:r>
              <a:rPr lang="en-US" sz="1000" i="1" dirty="0"/>
              <a:t> J Pain</a:t>
            </a:r>
            <a:r>
              <a:rPr lang="en-US" sz="1000" dirty="0"/>
              <a:t> 18(3): 555-560.</a:t>
            </a:r>
          </a:p>
        </p:txBody>
      </p:sp>
      <p:sp>
        <p:nvSpPr>
          <p:cNvPr id="78" name="Rechteck 73">
            <a:extLst>
              <a:ext uri="{FF2B5EF4-FFF2-40B4-BE49-F238E27FC236}">
                <a16:creationId xmlns:a16="http://schemas.microsoft.com/office/drawing/2014/main" xmlns="" id="{F5FA3F28-68EE-7D4F-80F4-ECCF8C349F60}"/>
              </a:ext>
            </a:extLst>
          </p:cNvPr>
          <p:cNvSpPr/>
          <p:nvPr/>
        </p:nvSpPr>
        <p:spPr>
          <a:xfrm>
            <a:off x="14447792" y="2903725"/>
            <a:ext cx="4927786" cy="216346"/>
          </a:xfrm>
          <a:prstGeom prst="rect">
            <a:avLst/>
          </a:prstGeom>
        </p:spPr>
        <p:txBody>
          <a:bodyPr wrap="square" lIns="31373" tIns="15687" rIns="31373" bIns="15687">
            <a:spAutoFit/>
          </a:bodyPr>
          <a:lstStyle/>
          <a:p>
            <a:pPr algn="ctr"/>
            <a:r>
              <a:rPr lang="en-US" sz="1200" b="1" dirty="0">
                <a:latin typeface="Arial"/>
                <a:cs typeface="Arial"/>
              </a:rPr>
              <a:t>Fig. 1: AP of trial device placement </a:t>
            </a:r>
            <a:endParaRPr lang="de-DE" sz="1200" b="1" dirty="0">
              <a:latin typeface="Arial"/>
              <a:cs typeface="Arial"/>
            </a:endParaRPr>
          </a:p>
        </p:txBody>
      </p:sp>
      <p:pic>
        <p:nvPicPr>
          <p:cNvPr id="5" name="Picture 4" descr="Unknow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9667" y="9122492"/>
            <a:ext cx="6260834" cy="3102905"/>
          </a:xfrm>
          <a:prstGeom prst="rect">
            <a:avLst/>
          </a:prstGeom>
        </p:spPr>
      </p:pic>
      <p:pic>
        <p:nvPicPr>
          <p:cNvPr id="62" name="Picture 61"/>
          <p:cNvPicPr/>
          <p:nvPr/>
        </p:nvPicPr>
        <p:blipFill>
          <a:blip r:embed="rId4">
            <a:extLst>
              <a:ext uri="{28A0092B-C50C-407E-A947-70E740481C1C}">
                <a14:useLocalDpi xmlns:a14="http://schemas.microsoft.com/office/drawing/2010/main" val="0"/>
              </a:ext>
            </a:extLst>
          </a:blip>
          <a:srcRect/>
          <a:stretch>
            <a:fillRect/>
          </a:stretch>
        </p:blipFill>
        <p:spPr bwMode="auto">
          <a:xfrm>
            <a:off x="14765868" y="3215465"/>
            <a:ext cx="3843866" cy="3777694"/>
          </a:xfrm>
          <a:prstGeom prst="rect">
            <a:avLst/>
          </a:prstGeom>
          <a:noFill/>
          <a:ln>
            <a:noFill/>
          </a:ln>
        </p:spPr>
      </p:pic>
      <p:sp>
        <p:nvSpPr>
          <p:cNvPr id="65" name="Text Placeholder 12"/>
          <p:cNvSpPr>
            <a:spLocks noGrp="1"/>
          </p:cNvSpPr>
          <p:nvPr>
            <p:ph type="body" sz="quarter" idx="24"/>
          </p:nvPr>
        </p:nvSpPr>
        <p:spPr>
          <a:xfrm>
            <a:off x="13902531" y="12328672"/>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66" name="Text Placeholder 16"/>
          <p:cNvSpPr>
            <a:spLocks noGrp="1"/>
          </p:cNvSpPr>
          <p:nvPr>
            <p:ph type="body" sz="quarter" idx="28"/>
          </p:nvPr>
        </p:nvSpPr>
        <p:spPr bwMode="auto">
          <a:xfrm>
            <a:off x="13898562" y="12591515"/>
            <a:ext cx="6282531" cy="4061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300"/>
              </a:lnSpc>
            </a:pPr>
            <a:r>
              <a:rPr lang="en-US" sz="2000" dirty="0"/>
              <a:t>The anatomical conditions of the area are such that the implant of a conventional system’s lead with an IPG would </a:t>
            </a:r>
            <a:r>
              <a:rPr lang="en-US" sz="2000" dirty="0">
                <a:solidFill>
                  <a:srgbClr val="000000"/>
                </a:solidFill>
              </a:rPr>
              <a:t>have been very difficult</a:t>
            </a:r>
            <a:r>
              <a:rPr lang="en-US" sz="2000" dirty="0"/>
              <a:t>. In general, peripheral nerve stimulation is difficult with conventional devices which require not only an IPG but also extensions to the site where the IPG is implanted. With the wireless system, these drawbacks are avoided and the implant of a single lead with the corresponding antenna, both smaller than conventional systems, enable neurostimulation in areas where conventional systems cannot be used (5,6). </a:t>
            </a:r>
            <a:endParaRPr lang="de-DE" sz="1500" dirty="0"/>
          </a:p>
          <a:p>
            <a:endParaRPr lang="en-US" altLang="en-US" dirty="0"/>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28F58F-43E3-4E1F-AA64-18FE75421CC3}"/>
</file>

<file path=customXml/itemProps2.xml><?xml version="1.0" encoding="utf-8"?>
<ds:datastoreItem xmlns:ds="http://schemas.openxmlformats.org/officeDocument/2006/customXml" ds:itemID="{12AD6A1B-774A-4B65-A33D-3FC92CC84BC6}"/>
</file>

<file path=customXml/itemProps3.xml><?xml version="1.0" encoding="utf-8"?>
<ds:datastoreItem xmlns:ds="http://schemas.openxmlformats.org/officeDocument/2006/customXml" ds:itemID="{68EDDCDD-B917-4734-B067-A3BD3AC81755}"/>
</file>

<file path=docProps/app.xml><?xml version="1.0" encoding="utf-8"?>
<Properties xmlns="http://schemas.openxmlformats.org/officeDocument/2006/extended-properties" xmlns:vt="http://schemas.openxmlformats.org/officeDocument/2006/docPropsVTypes">
  <Template>PosterPresentations.com-42x60-Template</Template>
  <TotalTime>479</TotalTime>
  <Words>1439</Words>
  <Application>Microsoft Macintosh PowerPoint</Application>
  <PresentationFormat>Custom</PresentationFormat>
  <Paragraphs>32</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52</cp:revision>
  <dcterms:created xsi:type="dcterms:W3CDTF">2016-12-07T21:25:59Z</dcterms:created>
  <dcterms:modified xsi:type="dcterms:W3CDTF">2020-11-27T12:38:27Z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