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presentation.xml" ContentType="application/vnd.openxmlformats-officedocument.presentationml.presentation.main+xml"/>
  <Override PartName="/ppt/slideMasters/slideMaster4.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3.xml" ContentType="application/vnd.openxmlformats-officedocument.presentationml.slideMaster+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5.xml" ContentType="application/vnd.openxmlformats-officedocument.theme+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 id="2147483655" r:id="rId4"/>
  </p:sldMasterIdLst>
  <p:notesMasterIdLst>
    <p:notesMasterId r:id="rId6"/>
  </p:notesMasterIdLst>
  <p:sldIdLst>
    <p:sldId id="285" r:id="rId5"/>
  </p:sldIdLst>
  <p:sldSz cx="27432000" cy="19202400"/>
  <p:notesSz cx="6858000" cy="9144000"/>
  <p:defaultTextStyle>
    <a:defPPr>
      <a:defRPr lang="en-US"/>
    </a:defPPr>
    <a:lvl1pPr algn="l" defTabSz="2506663" rtl="0" fontAlgn="base">
      <a:spcBef>
        <a:spcPct val="0"/>
      </a:spcBef>
      <a:spcAft>
        <a:spcPct val="0"/>
      </a:spcAft>
      <a:defRPr sz="4900" kern="1200">
        <a:solidFill>
          <a:schemeClr val="tx1"/>
        </a:solidFill>
        <a:latin typeface="Arial" charset="0"/>
        <a:ea typeface="+mn-ea"/>
        <a:cs typeface="Arial" charset="0"/>
      </a:defRPr>
    </a:lvl1pPr>
    <a:lvl2pPr marL="1252538" indent="-795338" algn="l" defTabSz="2506663" rtl="0" fontAlgn="base">
      <a:spcBef>
        <a:spcPct val="0"/>
      </a:spcBef>
      <a:spcAft>
        <a:spcPct val="0"/>
      </a:spcAft>
      <a:defRPr sz="4900" kern="1200">
        <a:solidFill>
          <a:schemeClr val="tx1"/>
        </a:solidFill>
        <a:latin typeface="Arial" charset="0"/>
        <a:ea typeface="+mn-ea"/>
        <a:cs typeface="Arial" charset="0"/>
      </a:defRPr>
    </a:lvl2pPr>
    <a:lvl3pPr marL="2506663" indent="-1592263" algn="l" defTabSz="2506663" rtl="0" fontAlgn="base">
      <a:spcBef>
        <a:spcPct val="0"/>
      </a:spcBef>
      <a:spcAft>
        <a:spcPct val="0"/>
      </a:spcAft>
      <a:defRPr sz="4900" kern="1200">
        <a:solidFill>
          <a:schemeClr val="tx1"/>
        </a:solidFill>
        <a:latin typeface="Arial" charset="0"/>
        <a:ea typeface="+mn-ea"/>
        <a:cs typeface="Arial" charset="0"/>
      </a:defRPr>
    </a:lvl3pPr>
    <a:lvl4pPr marL="3760788" indent="-2389188" algn="l" defTabSz="2506663" rtl="0" fontAlgn="base">
      <a:spcBef>
        <a:spcPct val="0"/>
      </a:spcBef>
      <a:spcAft>
        <a:spcPct val="0"/>
      </a:spcAft>
      <a:defRPr sz="4900" kern="1200">
        <a:solidFill>
          <a:schemeClr val="tx1"/>
        </a:solidFill>
        <a:latin typeface="Arial" charset="0"/>
        <a:ea typeface="+mn-ea"/>
        <a:cs typeface="Arial" charset="0"/>
      </a:defRPr>
    </a:lvl4pPr>
    <a:lvl5pPr marL="5014913" indent="-3186113" algn="l" defTabSz="2506663" rtl="0" fontAlgn="base">
      <a:spcBef>
        <a:spcPct val="0"/>
      </a:spcBef>
      <a:spcAft>
        <a:spcPct val="0"/>
      </a:spcAft>
      <a:defRPr sz="4900" kern="1200">
        <a:solidFill>
          <a:schemeClr val="tx1"/>
        </a:solidFill>
        <a:latin typeface="Arial" charset="0"/>
        <a:ea typeface="+mn-ea"/>
        <a:cs typeface="Arial" charset="0"/>
      </a:defRPr>
    </a:lvl5pPr>
    <a:lvl6pPr marL="2286000" algn="l" defTabSz="914400" rtl="0" eaLnBrk="1" latinLnBrk="0" hangingPunct="1">
      <a:defRPr sz="4900" kern="1200">
        <a:solidFill>
          <a:schemeClr val="tx1"/>
        </a:solidFill>
        <a:latin typeface="Arial" charset="0"/>
        <a:ea typeface="+mn-ea"/>
        <a:cs typeface="Arial" charset="0"/>
      </a:defRPr>
    </a:lvl6pPr>
    <a:lvl7pPr marL="2743200" algn="l" defTabSz="914400" rtl="0" eaLnBrk="1" latinLnBrk="0" hangingPunct="1">
      <a:defRPr sz="4900" kern="1200">
        <a:solidFill>
          <a:schemeClr val="tx1"/>
        </a:solidFill>
        <a:latin typeface="Arial" charset="0"/>
        <a:ea typeface="+mn-ea"/>
        <a:cs typeface="Arial" charset="0"/>
      </a:defRPr>
    </a:lvl7pPr>
    <a:lvl8pPr marL="3200400" algn="l" defTabSz="914400" rtl="0" eaLnBrk="1" latinLnBrk="0" hangingPunct="1">
      <a:defRPr sz="4900" kern="1200">
        <a:solidFill>
          <a:schemeClr val="tx1"/>
        </a:solidFill>
        <a:latin typeface="Arial" charset="0"/>
        <a:ea typeface="+mn-ea"/>
        <a:cs typeface="Arial" charset="0"/>
      </a:defRPr>
    </a:lvl8pPr>
    <a:lvl9pPr marL="3657600" algn="l" defTabSz="914400" rtl="0" eaLnBrk="1" latinLnBrk="0" hangingPunct="1">
      <a:defRPr sz="4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1936">
          <p15:clr>
            <a:srgbClr val="A4A3A4"/>
          </p15:clr>
        </p15:guide>
        <p15:guide id="2" orient="horz" pos="168">
          <p15:clr>
            <a:srgbClr val="A4A3A4"/>
          </p15:clr>
        </p15:guide>
        <p15:guide id="3" orient="horz" pos="11760">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 lastIdx="2" clrIdx="0"/>
  <p:cmAuthor id="1" name="Unknown User1" initials="Unknown User1" lastIdx="1" clrIdx="1"/>
  <p:cmAuthor id="2" name="Unknown User2" initials="Unknown User2" lastIdx="1" clrIdx="2"/>
  <p:cmAuthor id="3" name="PosterPresentations.com - 510.649.3001"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C3F3"/>
    <a:srgbClr val="F3715B"/>
    <a:srgbClr val="E7FC60"/>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16" autoAdjust="0"/>
    <p:restoredTop sz="94593" autoAdjust="0"/>
  </p:normalViewPr>
  <p:slideViewPr>
    <p:cSldViewPr snapToGrid="0" snapToObjects="1">
      <p:cViewPr>
        <p:scale>
          <a:sx n="72" d="100"/>
          <a:sy n="72" d="100"/>
        </p:scale>
        <p:origin x="3680" y="2784"/>
      </p:cViewPr>
      <p:guideLst>
        <p:guide orient="horz" pos="1936"/>
        <p:guide orient="horz" pos="168"/>
        <p:guide orient="horz" pos="1176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tableStyles" Target="tableStyles.xml"/><Relationship Id="rId7" Type="http://schemas.openxmlformats.org/officeDocument/2006/relationships/printerSettings" Target="printerSettings/printerSettings1.bin"/><Relationship Id="rId2" Type="http://schemas.openxmlformats.org/officeDocument/2006/relationships/slideMaster" Target="slideMasters/slideMaster2.xml"/><Relationship Id="rId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507943"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2507943" fontAlgn="auto">
              <a:spcBef>
                <a:spcPts val="0"/>
              </a:spcBef>
              <a:spcAft>
                <a:spcPts val="0"/>
              </a:spcAft>
              <a:defRPr sz="1200" smtClean="0">
                <a:latin typeface="+mn-lt"/>
                <a:cs typeface="+mn-cs"/>
              </a:defRPr>
            </a:lvl1pPr>
          </a:lstStyle>
          <a:p>
            <a:pPr>
              <a:defRPr/>
            </a:pPr>
            <a:fld id="{3A82EC9C-D195-4C8C-8C4A-B1C298522A7C}" type="datetimeFigureOut">
              <a:rPr lang="en-US"/>
              <a:pPr>
                <a:defRPr/>
              </a:pPr>
              <a:t>27/11/20</a:t>
            </a:fld>
            <a:endParaRPr lang="en-US" dirty="0"/>
          </a:p>
        </p:txBody>
      </p:sp>
      <p:sp>
        <p:nvSpPr>
          <p:cNvPr id="4" name="Slide Image Placeholder 3"/>
          <p:cNvSpPr>
            <a:spLocks noGrp="1" noRot="1" noChangeAspect="1"/>
          </p:cNvSpPr>
          <p:nvPr>
            <p:ph type="sldImg" idx="2"/>
          </p:nvPr>
        </p:nvSpPr>
        <p:spPr>
          <a:xfrm>
            <a:off x="979488" y="685800"/>
            <a:ext cx="4899025"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2507943"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2507943" fontAlgn="auto">
              <a:spcBef>
                <a:spcPts val="0"/>
              </a:spcBef>
              <a:spcAft>
                <a:spcPts val="0"/>
              </a:spcAft>
              <a:defRPr sz="1200" smtClean="0">
                <a:latin typeface="+mn-lt"/>
                <a:cs typeface="+mn-cs"/>
              </a:defRPr>
            </a:lvl1pPr>
          </a:lstStyle>
          <a:p>
            <a:pPr>
              <a:defRPr/>
            </a:pPr>
            <a:fld id="{34305BC4-8629-42C0-BCC3-EBAF1379DEC6}" type="slidenum">
              <a:rPr lang="en-US"/>
              <a:pPr>
                <a:defRPr/>
              </a:pPr>
              <a:t>‹#›</a:t>
            </a:fld>
            <a:endParaRPr lang="en-US" dirty="0"/>
          </a:p>
        </p:txBody>
      </p:sp>
    </p:spTree>
    <p:extLst>
      <p:ext uri="{BB962C8B-B14F-4D97-AF65-F5344CB8AC3E}">
        <p14:creationId xmlns:p14="http://schemas.microsoft.com/office/powerpoint/2010/main" val="1512597454"/>
      </p:ext>
    </p:extLst>
  </p:cSld>
  <p:clrMap bg1="lt1" tx1="dk1" bg2="lt2" tx2="dk2" accent1="accent1" accent2="accent2" accent3="accent3" accent4="accent4" accent5="accent5" accent6="accent6" hlink="hlink" folHlink="folHlink"/>
  <p:notesStyle>
    <a:lvl1pPr algn="l" defTabSz="2506663" rtl="0" fontAlgn="base">
      <a:spcBef>
        <a:spcPct val="30000"/>
      </a:spcBef>
      <a:spcAft>
        <a:spcPct val="0"/>
      </a:spcAft>
      <a:defRPr sz="3300" kern="1200">
        <a:solidFill>
          <a:schemeClr val="tx1"/>
        </a:solidFill>
        <a:latin typeface="+mn-lt"/>
        <a:ea typeface="+mn-ea"/>
        <a:cs typeface="+mn-cs"/>
      </a:defRPr>
    </a:lvl1pPr>
    <a:lvl2pPr marL="1252538" algn="l" defTabSz="2506663" rtl="0" fontAlgn="base">
      <a:spcBef>
        <a:spcPct val="30000"/>
      </a:spcBef>
      <a:spcAft>
        <a:spcPct val="0"/>
      </a:spcAft>
      <a:defRPr sz="3300" kern="1200">
        <a:solidFill>
          <a:schemeClr val="tx1"/>
        </a:solidFill>
        <a:latin typeface="+mn-lt"/>
        <a:ea typeface="+mn-ea"/>
        <a:cs typeface="+mn-cs"/>
      </a:defRPr>
    </a:lvl2pPr>
    <a:lvl3pPr marL="2506663" algn="l" defTabSz="2506663" rtl="0" fontAlgn="base">
      <a:spcBef>
        <a:spcPct val="30000"/>
      </a:spcBef>
      <a:spcAft>
        <a:spcPct val="0"/>
      </a:spcAft>
      <a:defRPr sz="3300" kern="1200">
        <a:solidFill>
          <a:schemeClr val="tx1"/>
        </a:solidFill>
        <a:latin typeface="+mn-lt"/>
        <a:ea typeface="+mn-ea"/>
        <a:cs typeface="+mn-cs"/>
      </a:defRPr>
    </a:lvl3pPr>
    <a:lvl4pPr marL="3760788" algn="l" defTabSz="2506663" rtl="0" fontAlgn="base">
      <a:spcBef>
        <a:spcPct val="30000"/>
      </a:spcBef>
      <a:spcAft>
        <a:spcPct val="0"/>
      </a:spcAft>
      <a:defRPr sz="3300" kern="1200">
        <a:solidFill>
          <a:schemeClr val="tx1"/>
        </a:solidFill>
        <a:latin typeface="+mn-lt"/>
        <a:ea typeface="+mn-ea"/>
        <a:cs typeface="+mn-cs"/>
      </a:defRPr>
    </a:lvl4pPr>
    <a:lvl5pPr marL="5014913" algn="l" defTabSz="2506663" rtl="0" fontAlgn="base">
      <a:spcBef>
        <a:spcPct val="30000"/>
      </a:spcBef>
      <a:spcAft>
        <a:spcPct val="0"/>
      </a:spcAft>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defTabSz="2506663" fontAlgn="base">
              <a:spcBef>
                <a:spcPct val="0"/>
              </a:spcBef>
              <a:spcAft>
                <a:spcPct val="0"/>
              </a:spcAft>
            </a:pPr>
            <a:fld id="{9BB327CC-2F04-494A-BA08-D7C7D684E3DE}" type="slidenum">
              <a:rPr lang="en-US" altLang="en-US" sz="1200"/>
              <a:pPr defTabSz="2506663" fontAlgn="base">
                <a:spcBef>
                  <a:spcPct val="0"/>
                </a:spcBef>
                <a:spcAft>
                  <a:spcPct val="0"/>
                </a:spcAft>
              </a:pPr>
              <a:t>1</a:t>
            </a:fld>
            <a:endParaRPr lang="en-US" altLang="en-US" sz="1200"/>
          </a:p>
        </p:txBody>
      </p:sp>
    </p:spTree>
    <p:extLst>
      <p:ext uri="{BB962C8B-B14F-4D97-AF65-F5344CB8AC3E}">
        <p14:creationId xmlns:p14="http://schemas.microsoft.com/office/powerpoint/2010/main" val="352886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1" name="Text Placeholder 3"/>
          <p:cNvSpPr>
            <a:spLocks noGrp="1"/>
          </p:cNvSpPr>
          <p:nvPr>
            <p:ph type="body" sz="quarter" idx="21"/>
          </p:nvPr>
        </p:nvSpPr>
        <p:spPr>
          <a:xfrm>
            <a:off x="7241978" y="3497938"/>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2" name="Text Placeholder 5"/>
          <p:cNvSpPr>
            <a:spLocks noGrp="1"/>
          </p:cNvSpPr>
          <p:nvPr>
            <p:ph type="body" sz="quarter" idx="22"/>
          </p:nvPr>
        </p:nvSpPr>
        <p:spPr>
          <a:xfrm>
            <a:off x="7241978"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3" name="Text Placeholder 3"/>
          <p:cNvSpPr>
            <a:spLocks noGrp="1"/>
          </p:cNvSpPr>
          <p:nvPr>
            <p:ph type="body" sz="quarter" idx="23"/>
          </p:nvPr>
        </p:nvSpPr>
        <p:spPr>
          <a:xfrm>
            <a:off x="13911462" y="3502569"/>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4" name="Text Placeholder 5"/>
          <p:cNvSpPr>
            <a:spLocks noGrp="1"/>
          </p:cNvSpPr>
          <p:nvPr>
            <p:ph type="body" sz="quarter" idx="24"/>
          </p:nvPr>
        </p:nvSpPr>
        <p:spPr>
          <a:xfrm>
            <a:off x="13906500" y="3067050"/>
            <a:ext cx="6286500"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11"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0" name="Text Placeholder 3"/>
          <p:cNvSpPr>
            <a:spLocks noGrp="1"/>
          </p:cNvSpPr>
          <p:nvPr>
            <p:ph type="body" sz="quarter" idx="96"/>
          </p:nvPr>
        </p:nvSpPr>
        <p:spPr>
          <a:xfrm>
            <a:off x="565116" y="8721738"/>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03"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1"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2"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3"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4"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6"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7"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8"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9"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83"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4"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5"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6"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7"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9"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2"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5"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8"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12"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2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6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0"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1"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2"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3"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4"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5"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3307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1" y="3071681"/>
            <a:ext cx="8483204"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76461" y="10470559"/>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88800" y="10058401"/>
            <a:ext cx="8483203"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9471423" y="12427411"/>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9471423" y="12001154"/>
            <a:ext cx="848220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9476384" y="3507199"/>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9471422" y="3071681"/>
            <a:ext cx="8487172"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18372337" y="307168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18372337" y="3502569"/>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18372337" y="1003967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18369193" y="10470559"/>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18372337" y="14979650"/>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18372338" y="15410538"/>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0"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61"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3"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6"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9"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2"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7"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8"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9"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0"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3"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4"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5"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6"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7"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8"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9"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0"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1"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2"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3"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4"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5"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6"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7"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8"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9"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0"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1"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2"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3"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4"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2"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2810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7" y="3497938"/>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12724489"/>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7" y="1229360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93701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ed right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9" y="349793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8702790"/>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9" y="8290850"/>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7241978" y="13711430"/>
            <a:ext cx="1295002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7241978" y="1414231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571268" y="3502569"/>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6503655"/>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6934543"/>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667108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29" name="Rectangle 28"/>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7" name="Rectangle 33"/>
          <p:cNvSpPr>
            <a:spLocks noChangeArrowheads="1"/>
          </p:cNvSpPr>
          <p:nvPr/>
        </p:nvSpPr>
        <p:spPr bwMode="auto">
          <a:xfrm>
            <a:off x="139065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5" name="Rectangle 33"/>
          <p:cNvSpPr>
            <a:spLocks noChangeArrowheads="1"/>
          </p:cNvSpPr>
          <p:nvPr/>
        </p:nvSpPr>
        <p:spPr bwMode="auto">
          <a:xfrm>
            <a:off x="576263"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0" name="Rectangle 19"/>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34" name="Rectangle 33"/>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10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1039" name="Group 26"/>
          <p:cNvGrpSpPr>
            <a:grpSpLocks/>
          </p:cNvGrpSpPr>
          <p:nvPr/>
        </p:nvGrpSpPr>
        <p:grpSpPr bwMode="auto">
          <a:xfrm>
            <a:off x="-6223000" y="18170525"/>
            <a:ext cx="5770562" cy="752475"/>
            <a:chOff x="44242388" y="28054064"/>
            <a:chExt cx="9771400" cy="1090621"/>
          </a:xfrm>
        </p:grpSpPr>
        <p:sp>
          <p:nvSpPr>
            <p:cNvPr id="28" name="Rounded Rectangle 27"/>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1044" name="Picture 32"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1" name="Straight Connector 4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a:extLst>
              <a:ext uri="{FF2B5EF4-FFF2-40B4-BE49-F238E27FC236}">
                <a16:creationId xmlns:a16="http://schemas.microsoft.com/office/drawing/2014/main" xmlns="" id="{894419BB-7965-B54E-BE53-8BD1495DB36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16976495"/>
            <a:ext cx="27389138" cy="2214793"/>
          </a:xfrm>
          <a:prstGeom prst="rect">
            <a:avLst/>
          </a:prstGeom>
        </p:spPr>
      </p:pic>
      <p:pic>
        <p:nvPicPr>
          <p:cNvPr id="3" name="Picture 2">
            <a:extLst>
              <a:ext uri="{FF2B5EF4-FFF2-40B4-BE49-F238E27FC236}">
                <a16:creationId xmlns:a16="http://schemas.microsoft.com/office/drawing/2014/main" xmlns="" id="{613DABAC-4019-6D47-9FB5-2A404BB96C4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22831195"/>
            <a:ext cx="24384000" cy="2006600"/>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6663" rtl="0" eaLnBrk="1" fontAlgn="base" hangingPunct="1">
        <a:spcBef>
          <a:spcPct val="0"/>
        </a:spcBef>
        <a:spcAft>
          <a:spcPct val="0"/>
        </a:spcAft>
        <a:defRPr sz="5000" kern="1200">
          <a:solidFill>
            <a:schemeClr val="tx1"/>
          </a:solidFill>
          <a:latin typeface="Trebuchet MS" pitchFamily="34" charset="0"/>
          <a:ea typeface="+mj-ea"/>
          <a:cs typeface="+mj-cs"/>
        </a:defRPr>
      </a:lvl1pPr>
      <a:lvl2pPr algn="ctr" defTabSz="2506663" rtl="0" eaLnBrk="1" fontAlgn="base" hangingPunct="1">
        <a:spcBef>
          <a:spcPct val="0"/>
        </a:spcBef>
        <a:spcAft>
          <a:spcPct val="0"/>
        </a:spcAft>
        <a:defRPr sz="5000">
          <a:solidFill>
            <a:schemeClr val="bg1"/>
          </a:solidFill>
          <a:latin typeface="Trebuchet MS" pitchFamily="34" charset="0"/>
        </a:defRPr>
      </a:lvl2pPr>
      <a:lvl3pPr algn="ctr" defTabSz="2506663" rtl="0" eaLnBrk="1" fontAlgn="base" hangingPunct="1">
        <a:spcBef>
          <a:spcPct val="0"/>
        </a:spcBef>
        <a:spcAft>
          <a:spcPct val="0"/>
        </a:spcAft>
        <a:defRPr sz="5000">
          <a:solidFill>
            <a:schemeClr val="bg1"/>
          </a:solidFill>
          <a:latin typeface="Trebuchet MS" pitchFamily="34" charset="0"/>
        </a:defRPr>
      </a:lvl3pPr>
      <a:lvl4pPr algn="ctr" defTabSz="2506663" rtl="0" eaLnBrk="1" fontAlgn="base" hangingPunct="1">
        <a:spcBef>
          <a:spcPct val="0"/>
        </a:spcBef>
        <a:spcAft>
          <a:spcPct val="0"/>
        </a:spcAft>
        <a:defRPr sz="5000">
          <a:solidFill>
            <a:schemeClr val="bg1"/>
          </a:solidFill>
          <a:latin typeface="Trebuchet MS" pitchFamily="34" charset="0"/>
        </a:defRPr>
      </a:lvl4pPr>
      <a:lvl5pPr algn="ctr" defTabSz="2506663" rtl="0" eaLnBrk="1" fontAlgn="base" hangingPunct="1">
        <a:spcBef>
          <a:spcPct val="0"/>
        </a:spcBef>
        <a:spcAft>
          <a:spcPct val="0"/>
        </a:spcAft>
        <a:defRPr sz="5000">
          <a:solidFill>
            <a:schemeClr val="bg1"/>
          </a:solidFill>
          <a:latin typeface="Trebuchet MS" pitchFamily="34" charset="0"/>
        </a:defRPr>
      </a:lvl5pPr>
      <a:lvl6pPr marL="457200" algn="ctr" defTabSz="2506663" rtl="0" eaLnBrk="1" fontAlgn="base" hangingPunct="1">
        <a:spcBef>
          <a:spcPct val="0"/>
        </a:spcBef>
        <a:spcAft>
          <a:spcPct val="0"/>
        </a:spcAft>
        <a:defRPr sz="5000">
          <a:solidFill>
            <a:schemeClr val="bg1"/>
          </a:solidFill>
          <a:latin typeface="Trebuchet MS" pitchFamily="34" charset="0"/>
        </a:defRPr>
      </a:lvl6pPr>
      <a:lvl7pPr marL="914400" algn="ctr" defTabSz="2506663" rtl="0" eaLnBrk="1" fontAlgn="base" hangingPunct="1">
        <a:spcBef>
          <a:spcPct val="0"/>
        </a:spcBef>
        <a:spcAft>
          <a:spcPct val="0"/>
        </a:spcAft>
        <a:defRPr sz="5000">
          <a:solidFill>
            <a:schemeClr val="bg1"/>
          </a:solidFill>
          <a:latin typeface="Trebuchet MS" pitchFamily="34" charset="0"/>
        </a:defRPr>
      </a:lvl7pPr>
      <a:lvl8pPr marL="1371600" algn="ctr" defTabSz="2506663" rtl="0" eaLnBrk="1" fontAlgn="base" hangingPunct="1">
        <a:spcBef>
          <a:spcPct val="0"/>
        </a:spcBef>
        <a:spcAft>
          <a:spcPct val="0"/>
        </a:spcAft>
        <a:defRPr sz="5000">
          <a:solidFill>
            <a:schemeClr val="bg1"/>
          </a:solidFill>
          <a:latin typeface="Trebuchet MS" pitchFamily="34" charset="0"/>
        </a:defRPr>
      </a:lvl8pPr>
      <a:lvl9pPr marL="1828800" algn="ctr" defTabSz="2506663" rtl="0" eaLnBrk="1" fontAlgn="base" hangingPunct="1">
        <a:spcBef>
          <a:spcPct val="0"/>
        </a:spcBef>
        <a:spcAft>
          <a:spcPct val="0"/>
        </a:spcAft>
        <a:defRPr sz="5000">
          <a:solidFill>
            <a:schemeClr val="bg1"/>
          </a:solidFill>
          <a:latin typeface="Trebuchet MS" pitchFamily="34" charset="0"/>
        </a:defRPr>
      </a:lvl9pPr>
    </p:titleStyle>
    <p:bodyStyle>
      <a:lvl1pPr marL="939800" indent="-939800" algn="l" defTabSz="2506663" rtl="0" eaLnBrk="1" fontAlgn="base" hangingPunct="1">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eaLnBrk="1" fontAlgn="base" hangingPunct="1">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eaLnBrk="1" fontAlgn="base" hangingPunct="1">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156155"/>
            <a:ext cx="8491538"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8" name="Rectangle 33"/>
          <p:cNvSpPr>
            <a:spLocks noChangeArrowheads="1"/>
          </p:cNvSpPr>
          <p:nvPr/>
        </p:nvSpPr>
        <p:spPr bwMode="auto">
          <a:xfrm>
            <a:off x="9469438"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9" name="Rectangle 33"/>
          <p:cNvSpPr>
            <a:spLocks noChangeArrowheads="1"/>
          </p:cNvSpPr>
          <p:nvPr/>
        </p:nvSpPr>
        <p:spPr bwMode="auto">
          <a:xfrm>
            <a:off x="18367375"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30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3086" name="Group 37"/>
          <p:cNvGrpSpPr>
            <a:grpSpLocks/>
          </p:cNvGrpSpPr>
          <p:nvPr/>
        </p:nvGrpSpPr>
        <p:grpSpPr bwMode="auto">
          <a:xfrm>
            <a:off x="-6223000" y="18170525"/>
            <a:ext cx="5770562" cy="752475"/>
            <a:chOff x="44242388" y="28054064"/>
            <a:chExt cx="9771400" cy="1090621"/>
          </a:xfrm>
        </p:grpSpPr>
        <p:sp>
          <p:nvSpPr>
            <p:cNvPr id="40" name="Rounded Rectangle 39"/>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3091" name="Picture 40"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a16="http://schemas.microsoft.com/office/drawing/2014/main" xmlns="" id="{21107F69-B098-B44F-93C2-B4DD4E8580A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3008671"/>
            <a:ext cx="12952413"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51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5134" name="Group 28"/>
          <p:cNvGrpSpPr>
            <a:grpSpLocks/>
          </p:cNvGrpSpPr>
          <p:nvPr/>
        </p:nvGrpSpPr>
        <p:grpSpPr bwMode="auto">
          <a:xfrm>
            <a:off x="-6223000" y="18170525"/>
            <a:ext cx="5770562" cy="752475"/>
            <a:chOff x="44242388" y="28054064"/>
            <a:chExt cx="9771400" cy="1090621"/>
          </a:xfrm>
        </p:grpSpPr>
        <p:sp>
          <p:nvSpPr>
            <p:cNvPr id="31" name="Rounded Rectangle 30"/>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5139" name="Picture 31"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a16="http://schemas.microsoft.com/office/drawing/2014/main" xmlns="" id="{915561D5-3408-4546-A34C-FEEAA0876DB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38168"/>
            <a:ext cx="26285825" cy="1363633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615811" y="3038168"/>
            <a:ext cx="6286500" cy="13636332"/>
          </a:xfrm>
          <a:prstGeom prst="rect">
            <a:avLst/>
          </a:prstGeom>
          <a:no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cxnSp>
        <p:nvCxnSpPr>
          <p:cNvPr id="44" name="Straight Connector 43"/>
          <p:cNvCxnSpPr/>
          <p:nvPr/>
        </p:nvCxnSpPr>
        <p:spPr>
          <a:xfrm>
            <a:off x="-6472238" y="77168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1" name="Rectangle 20"/>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2" name="Rectangle 21"/>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71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7182" name="Group 25"/>
          <p:cNvGrpSpPr>
            <a:grpSpLocks/>
          </p:cNvGrpSpPr>
          <p:nvPr/>
        </p:nvGrpSpPr>
        <p:grpSpPr bwMode="auto">
          <a:xfrm>
            <a:off x="-6223000" y="18170525"/>
            <a:ext cx="5770562" cy="752475"/>
            <a:chOff x="44242388" y="28054064"/>
            <a:chExt cx="9771400" cy="1090621"/>
          </a:xfrm>
        </p:grpSpPr>
        <p:sp>
          <p:nvSpPr>
            <p:cNvPr id="27" name="Rounded Rectangle 26"/>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7187" name="Picture 27"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31" name="Straight Connector 3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4" name="Picture 23">
            <a:extLst>
              <a:ext uri="{FF2B5EF4-FFF2-40B4-BE49-F238E27FC236}">
                <a16:creationId xmlns:a16="http://schemas.microsoft.com/office/drawing/2014/main" xmlns="" id="{C3D1576F-582D-7B43-A550-6916347103C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C3F3">
            <a:alpha val="11765"/>
          </a:srgbClr>
        </a:solidFill>
        <a:effectLst/>
      </p:bgPr>
    </p:bg>
    <p:spTree>
      <p:nvGrpSpPr>
        <p:cNvPr id="1" name=""/>
        <p:cNvGrpSpPr/>
        <p:nvPr/>
      </p:nvGrpSpPr>
      <p:grpSpPr>
        <a:xfrm>
          <a:off x="0" y="0"/>
          <a:ext cx="0" cy="0"/>
          <a:chOff x="0" y="0"/>
          <a:chExt cx="0" cy="0"/>
        </a:xfrm>
      </p:grpSpPr>
      <p:sp>
        <p:nvSpPr>
          <p:cNvPr id="10242" name="Text Placeholder 2"/>
          <p:cNvSpPr>
            <a:spLocks noGrp="1"/>
          </p:cNvSpPr>
          <p:nvPr>
            <p:ph type="body" sz="quarter" idx="10"/>
          </p:nvPr>
        </p:nvSpPr>
        <p:spPr bwMode="auto">
          <a:xfrm>
            <a:off x="662060" y="3478274"/>
            <a:ext cx="6285508" cy="77681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200" dirty="0"/>
              <a:t>Suprascapular neuropathy is caused by an injury to the nerve related to its anatomy and course. The common etiologies include repetitive overhead activity, rotator cuff pathology and compression of the nerve at either the suprascapular or the </a:t>
            </a:r>
            <a:r>
              <a:rPr lang="en-US" sz="2200" dirty="0" err="1"/>
              <a:t>spinoglenoid</a:t>
            </a:r>
            <a:r>
              <a:rPr lang="en-US" sz="2200" dirty="0"/>
              <a:t> notch secondary to space-occupying lesions. </a:t>
            </a:r>
          </a:p>
          <a:p>
            <a:pPr algn="just"/>
            <a:r>
              <a:rPr lang="en-US" sz="2200" dirty="0" smtClean="0"/>
              <a:t>Wireless </a:t>
            </a:r>
            <a:r>
              <a:rPr lang="en-US" sz="2200" dirty="0" err="1"/>
              <a:t>neurostimulation</a:t>
            </a:r>
            <a:r>
              <a:rPr lang="en-US" sz="2200" dirty="0"/>
              <a:t> has been used effectively for the treatment of pain syndromes of multiple etiologies </a:t>
            </a:r>
            <a:r>
              <a:rPr lang="en-US" sz="2200" dirty="0" smtClean="0"/>
              <a:t>(1,2,3)</a:t>
            </a:r>
            <a:r>
              <a:rPr lang="en-US" sz="2200" dirty="0"/>
              <a:t>.  A 4- or 8-contact peripheral nerve stimulator (PNS), can be implanted </a:t>
            </a:r>
            <a:r>
              <a:rPr lang="en-US" sz="2200" dirty="0" err="1"/>
              <a:t>percutaneously</a:t>
            </a:r>
            <a:r>
              <a:rPr lang="en-US" sz="2200" dirty="0"/>
              <a:t> in the targeted area, using an introducer, and a small, external, transmitter, worn over the patient’s clothing, provides the stimulation parameters and energy to power the </a:t>
            </a:r>
            <a:r>
              <a:rPr lang="en-US" sz="2200" dirty="0" err="1"/>
              <a:t>neurostimulator</a:t>
            </a:r>
            <a:r>
              <a:rPr lang="en-US" sz="2200" dirty="0"/>
              <a:t> via radio frequency (RF). The implantation of an implantable pulse generator (IPG) and the tunneling of the extensions required for traditional </a:t>
            </a:r>
            <a:r>
              <a:rPr lang="en-US" sz="2200" dirty="0" err="1"/>
              <a:t>neurostimulation</a:t>
            </a:r>
            <a:r>
              <a:rPr lang="en-US" sz="2200" dirty="0"/>
              <a:t> are not necessary. </a:t>
            </a:r>
          </a:p>
          <a:p>
            <a:pPr algn="just"/>
            <a:endParaRPr lang="en-US" sz="1900" dirty="0"/>
          </a:p>
          <a:p>
            <a:pPr algn="just">
              <a:lnSpc>
                <a:spcPts val="2100"/>
              </a:lnSpc>
            </a:pPr>
            <a:endParaRPr lang="en-US" sz="1600" dirty="0"/>
          </a:p>
        </p:txBody>
      </p:sp>
      <p:sp>
        <p:nvSpPr>
          <p:cNvPr id="4" name="Text Placeholder 3"/>
          <p:cNvSpPr>
            <a:spLocks noGrp="1"/>
          </p:cNvSpPr>
          <p:nvPr>
            <p:ph type="body" sz="quarter" idx="11"/>
          </p:nvPr>
        </p:nvSpPr>
        <p:spPr/>
        <p:txBody>
          <a:bodyPr/>
          <a:lstStyle/>
          <a:p>
            <a:pPr marL="940479" indent="-940479" defTabSz="2507943" fontAlgn="auto">
              <a:spcAft>
                <a:spcPts val="0"/>
              </a:spcAft>
              <a:buFont typeface="Arial" pitchFamily="34" charset="0"/>
              <a:buNone/>
              <a:defRPr/>
            </a:pPr>
            <a:r>
              <a:rPr lang="en-US" dirty="0"/>
              <a:t>Background</a:t>
            </a:r>
          </a:p>
        </p:txBody>
      </p:sp>
      <p:sp>
        <p:nvSpPr>
          <p:cNvPr id="9" name="Text Placeholder 8"/>
          <p:cNvSpPr>
            <a:spLocks noGrp="1"/>
          </p:cNvSpPr>
          <p:nvPr>
            <p:ph type="body" sz="quarter" idx="20"/>
          </p:nvPr>
        </p:nvSpPr>
        <p:spPr>
          <a:xfrm>
            <a:off x="576462" y="10442122"/>
            <a:ext cx="6281539" cy="428684"/>
          </a:xfrm>
        </p:spPr>
        <p:txBody>
          <a:bodyPr/>
          <a:lstStyle/>
          <a:p>
            <a:pPr marL="940479" indent="-940479" defTabSz="2507943" fontAlgn="auto">
              <a:spcAft>
                <a:spcPts val="0"/>
              </a:spcAft>
              <a:buFont typeface="Arial" pitchFamily="34" charset="0"/>
              <a:buNone/>
              <a:defRPr/>
            </a:pPr>
            <a:r>
              <a:rPr lang="en-US" dirty="0"/>
              <a:t>Case Report</a:t>
            </a:r>
          </a:p>
        </p:txBody>
      </p:sp>
      <p:sp>
        <p:nvSpPr>
          <p:cNvPr id="10249" name="Text Placeholder 9"/>
          <p:cNvSpPr>
            <a:spLocks noGrp="1"/>
          </p:cNvSpPr>
          <p:nvPr>
            <p:ph type="body" sz="quarter" idx="21"/>
          </p:nvPr>
        </p:nvSpPr>
        <p:spPr bwMode="auto">
          <a:xfrm>
            <a:off x="7237018" y="2927406"/>
            <a:ext cx="6280546" cy="132273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440"/>
              </a:lnSpc>
            </a:pPr>
            <a:r>
              <a:rPr lang="en-US" sz="2200" dirty="0" smtClean="0"/>
              <a:t>suprascapular </a:t>
            </a:r>
            <a:r>
              <a:rPr lang="en-US" sz="2200" dirty="0"/>
              <a:t>notch on the right side. The needle </a:t>
            </a:r>
            <a:r>
              <a:rPr lang="en-US" sz="2200" dirty="0" err="1"/>
              <a:t>stylet</a:t>
            </a:r>
            <a:r>
              <a:rPr lang="en-US" sz="2200" dirty="0"/>
              <a:t> was removed, and a 4 contact, trial stimulator was placed through the introducer with the tip ending at the suprascapular nerve branches inferior to the suprascapular notch. The steering </a:t>
            </a:r>
            <a:r>
              <a:rPr lang="en-US" sz="2200" dirty="0" err="1"/>
              <a:t>stylet</a:t>
            </a:r>
            <a:r>
              <a:rPr lang="en-US" sz="2200" dirty="0"/>
              <a:t> was removed, and the receiver inserted into the inner lumen of the electrode array</a:t>
            </a:r>
            <a:r>
              <a:rPr lang="en-US" sz="2200" dirty="0" smtClean="0"/>
              <a:t>. The procedure was repeated for the left shoulder. </a:t>
            </a:r>
            <a:r>
              <a:rPr lang="en-US" sz="2200" dirty="0"/>
              <a:t>The trial </a:t>
            </a:r>
            <a:r>
              <a:rPr lang="en-US" sz="2200" dirty="0" smtClean="0"/>
              <a:t>stimulators were </a:t>
            </a:r>
            <a:r>
              <a:rPr lang="en-US" sz="2200" dirty="0"/>
              <a:t>then secured with </a:t>
            </a:r>
            <a:r>
              <a:rPr lang="en-US" sz="2200" dirty="0" err="1"/>
              <a:t>Mastisol</a:t>
            </a:r>
            <a:r>
              <a:rPr lang="en-US" sz="2200" dirty="0"/>
              <a:t> and </a:t>
            </a:r>
            <a:r>
              <a:rPr lang="en-US" sz="2200" dirty="0" err="1"/>
              <a:t>Steri</a:t>
            </a:r>
            <a:r>
              <a:rPr lang="en-US" sz="2200" dirty="0"/>
              <a:t> Strips and completely covered under a sterile </a:t>
            </a:r>
            <a:r>
              <a:rPr lang="en-US" sz="2200" dirty="0" err="1"/>
              <a:t>Tegaderm</a:t>
            </a:r>
            <a:r>
              <a:rPr lang="en-US" sz="2200" dirty="0"/>
              <a:t>.</a:t>
            </a:r>
          </a:p>
          <a:p>
            <a:pPr algn="just"/>
            <a:r>
              <a:rPr lang="en-US" sz="2200" b="1" dirty="0" smtClean="0"/>
              <a:t>Surgical </a:t>
            </a:r>
            <a:r>
              <a:rPr lang="en-US" sz="2200" b="1" dirty="0"/>
              <a:t>description for the permanent implant: </a:t>
            </a:r>
            <a:r>
              <a:rPr lang="en-US" sz="2200" dirty="0" smtClean="0"/>
              <a:t>The </a:t>
            </a:r>
            <a:r>
              <a:rPr lang="en-US" sz="2200" dirty="0"/>
              <a:t>suprascapular notch was visualized by fluoroscopy, and an introducer entry and route were planned and marked on the skin. A small skin stab wound was made and the introducer was placed subcutaneously along the planned route from medial to lateral, directed toward the shoulder joint. The electrode array was inserted and advanced near the right suprascapular notch (Figure 1). After confirming location, the introducer was removed, then the steering </a:t>
            </a:r>
            <a:r>
              <a:rPr lang="en-US" sz="2200" dirty="0" err="1"/>
              <a:t>stylet</a:t>
            </a:r>
            <a:r>
              <a:rPr lang="en-US" sz="2200" dirty="0"/>
              <a:t> was removed from the device, and the receiver was inserted into the inner lumen of the electrode array. A receiver pocket was created, approximately 10 cm from the first marker band on the electrode array and the </a:t>
            </a:r>
            <a:r>
              <a:rPr lang="en-US" sz="2200" dirty="0" err="1"/>
              <a:t>neurostimulator</a:t>
            </a:r>
            <a:r>
              <a:rPr lang="en-US" sz="2200" dirty="0"/>
              <a:t> tunneled to the pocket. A knot was tied to permanently mate the receiver and electrode array.</a:t>
            </a:r>
            <a:r>
              <a:rPr lang="en-US" sz="2200" dirty="0">
                <a:latin typeface="Trebuchet MS"/>
                <a:cs typeface="Trebuchet MS"/>
              </a:rPr>
              <a:t> The distal portion of the stimulator was coiled, sutured to itself to eliminate any sharp ends, and then sutured to the fascia. The pocket was closed with subcutaneous and then </a:t>
            </a:r>
            <a:r>
              <a:rPr lang="en-US" sz="2200" dirty="0" err="1">
                <a:latin typeface="Trebuchet MS"/>
                <a:cs typeface="Trebuchet MS"/>
              </a:rPr>
              <a:t>subcuticular</a:t>
            </a:r>
            <a:r>
              <a:rPr lang="en-US" sz="2200" dirty="0">
                <a:latin typeface="Trebuchet MS"/>
                <a:cs typeface="Trebuchet MS"/>
              </a:rPr>
              <a:t> sutures</a:t>
            </a:r>
            <a:r>
              <a:rPr lang="en-US" sz="2200" dirty="0" smtClean="0">
                <a:latin typeface="Trebuchet MS"/>
                <a:cs typeface="Trebuchet MS"/>
              </a:rPr>
              <a:t>. The procedure was repeated for the left shoulder.</a:t>
            </a:r>
            <a:r>
              <a:rPr lang="en-US" sz="2200" dirty="0" smtClean="0"/>
              <a:t> The </a:t>
            </a:r>
            <a:r>
              <a:rPr lang="en-US" sz="2200" dirty="0"/>
              <a:t>RF transmitters were programmed with a frequency of 1499 Hz, pulse width of 30 </a:t>
            </a:r>
            <a:r>
              <a:rPr lang="en-US" sz="2200" dirty="0" err="1"/>
              <a:t>μs</a:t>
            </a:r>
            <a:r>
              <a:rPr lang="en-US" sz="2200" dirty="0"/>
              <a:t>, and 0.8 mA.</a:t>
            </a:r>
          </a:p>
        </p:txBody>
      </p:sp>
      <p:sp>
        <p:nvSpPr>
          <p:cNvPr id="11" name="Text Placeholder 10"/>
          <p:cNvSpPr>
            <a:spLocks noGrp="1"/>
          </p:cNvSpPr>
          <p:nvPr>
            <p:ph type="body" sz="quarter" idx="22"/>
          </p:nvPr>
        </p:nvSpPr>
        <p:spPr>
          <a:xfrm>
            <a:off x="565116" y="13769163"/>
            <a:ext cx="6280547" cy="428684"/>
          </a:xfrm>
        </p:spPr>
        <p:txBody>
          <a:bodyPr/>
          <a:lstStyle/>
          <a:p>
            <a:pPr marL="940479" indent="-940479" defTabSz="2507943" fontAlgn="auto">
              <a:spcAft>
                <a:spcPts val="0"/>
              </a:spcAft>
              <a:buFont typeface="Arial" pitchFamily="34" charset="0"/>
              <a:buNone/>
              <a:defRPr/>
            </a:pPr>
            <a:r>
              <a:rPr lang="en-US" dirty="0"/>
              <a:t>Methods</a:t>
            </a:r>
          </a:p>
        </p:txBody>
      </p:sp>
      <p:sp>
        <p:nvSpPr>
          <p:cNvPr id="13" name="Text Placeholder 12"/>
          <p:cNvSpPr>
            <a:spLocks noGrp="1"/>
          </p:cNvSpPr>
          <p:nvPr>
            <p:ph type="body" sz="quarter" idx="24"/>
          </p:nvPr>
        </p:nvSpPr>
        <p:spPr>
          <a:xfrm>
            <a:off x="13850892" y="8015544"/>
            <a:ext cx="6286500" cy="428684"/>
          </a:xfrm>
        </p:spPr>
        <p:txBody>
          <a:bodyPr/>
          <a:lstStyle/>
          <a:p>
            <a:pPr marL="940479" indent="-940479" defTabSz="2507943" fontAlgn="auto">
              <a:spcAft>
                <a:spcPts val="0"/>
              </a:spcAft>
              <a:buFont typeface="Arial" pitchFamily="34" charset="0"/>
              <a:buNone/>
              <a:defRPr/>
            </a:pPr>
            <a:r>
              <a:rPr lang="en-US" dirty="0"/>
              <a:t>Results</a:t>
            </a:r>
          </a:p>
        </p:txBody>
      </p:sp>
      <p:sp>
        <p:nvSpPr>
          <p:cNvPr id="14" name="Text Placeholder 13"/>
          <p:cNvSpPr>
            <a:spLocks noGrp="1"/>
          </p:cNvSpPr>
          <p:nvPr>
            <p:ph type="body" sz="quarter" idx="25"/>
          </p:nvPr>
        </p:nvSpPr>
        <p:spPr/>
        <p:txBody>
          <a:bodyPr/>
          <a:lstStyle/>
          <a:p>
            <a:pPr marL="940479" indent="-940479" defTabSz="2507943" fontAlgn="auto">
              <a:spcAft>
                <a:spcPts val="0"/>
              </a:spcAft>
              <a:buFont typeface="Arial" pitchFamily="34" charset="0"/>
              <a:buNone/>
              <a:defRPr/>
            </a:pPr>
            <a:r>
              <a:rPr lang="en-US" dirty="0"/>
              <a:t>Conclusions</a:t>
            </a:r>
          </a:p>
        </p:txBody>
      </p:sp>
      <p:sp>
        <p:nvSpPr>
          <p:cNvPr id="10254" name="Text Placeholder 14"/>
          <p:cNvSpPr>
            <a:spLocks noGrp="1"/>
          </p:cNvSpPr>
          <p:nvPr>
            <p:ph type="body" sz="quarter" idx="26"/>
          </p:nvPr>
        </p:nvSpPr>
        <p:spPr bwMode="auto">
          <a:xfrm>
            <a:off x="20602812" y="3429169"/>
            <a:ext cx="6279386" cy="29722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200" dirty="0"/>
              <a:t>Wirelessly powered peripheral nerve stimulation bilaterally at the suprascapular nerves was a successful option for this patient suffering of chronic bilateral pain in her shoulders. This battery-free system is able to offers advantages such as significant pain relief, devoid of complications associated with the bulk of an implantable pulse generator. </a:t>
            </a:r>
          </a:p>
        </p:txBody>
      </p:sp>
      <p:sp>
        <p:nvSpPr>
          <p:cNvPr id="16" name="Text Placeholder 15"/>
          <p:cNvSpPr>
            <a:spLocks noGrp="1"/>
          </p:cNvSpPr>
          <p:nvPr>
            <p:ph type="body" sz="quarter" idx="27"/>
          </p:nvPr>
        </p:nvSpPr>
        <p:spPr>
          <a:xfrm>
            <a:off x="20625417" y="6292157"/>
            <a:ext cx="6279386" cy="428684"/>
          </a:xfrm>
        </p:spPr>
        <p:txBody>
          <a:bodyPr/>
          <a:lstStyle/>
          <a:p>
            <a:pPr marL="940479" indent="-940479" defTabSz="2507943" fontAlgn="auto">
              <a:spcAft>
                <a:spcPts val="0"/>
              </a:spcAft>
              <a:buFont typeface="Arial" pitchFamily="34" charset="0"/>
              <a:buNone/>
              <a:defRPr/>
            </a:pPr>
            <a:r>
              <a:rPr lang="en-US" dirty="0"/>
              <a:t>Wireless System Components</a:t>
            </a:r>
          </a:p>
        </p:txBody>
      </p:sp>
      <p:sp>
        <p:nvSpPr>
          <p:cNvPr id="10256" name="Text Placeholder 16"/>
          <p:cNvSpPr>
            <a:spLocks noGrp="1"/>
          </p:cNvSpPr>
          <p:nvPr>
            <p:ph type="body" sz="quarter" idx="28"/>
          </p:nvPr>
        </p:nvSpPr>
        <p:spPr bwMode="auto">
          <a:xfrm>
            <a:off x="13854861" y="8477583"/>
            <a:ext cx="6282531" cy="45849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200" dirty="0"/>
              <a:t>The patient wears the transmitters on the collar of her shirt or waistline of her pants with the antenna under her bra strap. </a:t>
            </a:r>
            <a:r>
              <a:rPr lang="en-US" sz="2200" dirty="0" smtClean="0"/>
              <a:t>The </a:t>
            </a:r>
            <a:r>
              <a:rPr lang="en-US" sz="2200" dirty="0"/>
              <a:t>patient received a permanent system after a successful trial (90% pain reduction), and pain scores remained consistent 12 months after the permanent procedure (90-100% pain reduction) The patient rates her satisfaction as 7/7, with increased quality of life and functionality. She is now able to reach overhead and hold her granddaughter for the first time. She only wears the device when needed. </a:t>
            </a:r>
            <a:endParaRPr lang="de-DE" sz="2200" dirty="0"/>
          </a:p>
          <a:p>
            <a:endParaRPr lang="en-US" altLang="en-US" dirty="0"/>
          </a:p>
        </p:txBody>
      </p:sp>
      <p:sp>
        <p:nvSpPr>
          <p:cNvPr id="18" name="Text Placeholder 17"/>
          <p:cNvSpPr>
            <a:spLocks noGrp="1"/>
          </p:cNvSpPr>
          <p:nvPr>
            <p:ph type="body" sz="quarter" idx="29"/>
          </p:nvPr>
        </p:nvSpPr>
        <p:spPr>
          <a:xfrm>
            <a:off x="20602812" y="15374717"/>
            <a:ext cx="6279386" cy="428684"/>
          </a:xfrm>
        </p:spPr>
        <p:txBody>
          <a:bodyPr/>
          <a:lstStyle/>
          <a:p>
            <a:pPr marL="940479" indent="-940479" defTabSz="2507943" fontAlgn="auto">
              <a:spcAft>
                <a:spcPts val="0"/>
              </a:spcAft>
              <a:buFont typeface="Arial" pitchFamily="34" charset="0"/>
              <a:buNone/>
              <a:defRPr/>
            </a:pPr>
            <a:r>
              <a:rPr lang="en-US" dirty="0"/>
              <a:t>Contact</a:t>
            </a:r>
          </a:p>
        </p:txBody>
      </p:sp>
      <p:sp>
        <p:nvSpPr>
          <p:cNvPr id="10258" name="Text Placeholder 18"/>
          <p:cNvSpPr>
            <a:spLocks noGrp="1"/>
          </p:cNvSpPr>
          <p:nvPr>
            <p:ph type="body" sz="quarter" idx="30"/>
          </p:nvPr>
        </p:nvSpPr>
        <p:spPr bwMode="auto">
          <a:xfrm>
            <a:off x="20599667" y="15844033"/>
            <a:ext cx="6282531" cy="5100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ctr"/>
            <a:r>
              <a:rPr lang="en-US" sz="1600" dirty="0" err="1">
                <a:solidFill>
                  <a:srgbClr val="000000"/>
                </a:solidFill>
                <a:latin typeface="Lucida Grande"/>
                <a:ea typeface="Lucida Grande"/>
                <a:cs typeface="Lucida Grande"/>
              </a:rPr>
              <a:t>remleymd@gmail.com</a:t>
            </a:r>
            <a:endParaRPr lang="en-US" altLang="en-US" sz="1600" dirty="0"/>
          </a:p>
        </p:txBody>
      </p:sp>
      <p:sp>
        <p:nvSpPr>
          <p:cNvPr id="20" name="Text Placeholder 19"/>
          <p:cNvSpPr>
            <a:spLocks noGrp="1"/>
          </p:cNvSpPr>
          <p:nvPr>
            <p:ph type="body" sz="quarter" idx="95"/>
          </p:nvPr>
        </p:nvSpPr>
        <p:spPr/>
        <p:txBody>
          <a:bodyPr/>
          <a:lstStyle/>
          <a:p>
            <a:pPr marL="940479" indent="-940479" defTabSz="2507943" fontAlgn="auto">
              <a:spcAft>
                <a:spcPts val="0"/>
              </a:spcAft>
              <a:buFont typeface="Arial" pitchFamily="34" charset="0"/>
              <a:buNone/>
              <a:defRPr/>
            </a:pPr>
            <a:endParaRPr lang="en-US"/>
          </a:p>
        </p:txBody>
      </p:sp>
      <p:sp>
        <p:nvSpPr>
          <p:cNvPr id="10260" name="Text Placeholder 20"/>
          <p:cNvSpPr>
            <a:spLocks noGrp="1"/>
          </p:cNvSpPr>
          <p:nvPr>
            <p:ph type="body" sz="quarter" idx="96"/>
          </p:nvPr>
        </p:nvSpPr>
        <p:spPr bwMode="auto">
          <a:xfrm>
            <a:off x="576462" y="10825056"/>
            <a:ext cx="6285508" cy="29722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200" dirty="0"/>
              <a:t>The patient is a 70-year old female with a history of breast cancer, rheumatoid arthritis, cervical fusion, myocardial infarction, and lung disease (smoker) who presented with chronic bilateral shoulder pain radiating down to the arms. She was diagnosed with bilateral suprascapular neuropathy with chronic rotator cuff tears in both shoulders. </a:t>
            </a:r>
          </a:p>
        </p:txBody>
      </p:sp>
      <p:sp>
        <p:nvSpPr>
          <p:cNvPr id="10261" name="Text Placeholder 21"/>
          <p:cNvSpPr>
            <a:spLocks noGrp="1"/>
          </p:cNvSpPr>
          <p:nvPr>
            <p:ph type="body" sz="quarter" idx="10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2" name="Text Placeholder 22"/>
          <p:cNvSpPr>
            <a:spLocks noGrp="1"/>
          </p:cNvSpPr>
          <p:nvPr>
            <p:ph type="body" sz="quarter" idx="1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3" name="Text Placeholder 23"/>
          <p:cNvSpPr>
            <a:spLocks noGrp="1"/>
          </p:cNvSpPr>
          <p:nvPr>
            <p:ph type="body" sz="quarter" idx="1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4" name="Text Placeholder 24"/>
          <p:cNvSpPr>
            <a:spLocks noGrp="1"/>
          </p:cNvSpPr>
          <p:nvPr>
            <p:ph type="body" sz="quarter" idx="1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5" name="Text Placeholder 25"/>
          <p:cNvSpPr>
            <a:spLocks noGrp="1"/>
          </p:cNvSpPr>
          <p:nvPr>
            <p:ph type="body" sz="quarter" idx="1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6" name="Text Placeholder 26"/>
          <p:cNvSpPr>
            <a:spLocks noGrp="1"/>
          </p:cNvSpPr>
          <p:nvPr>
            <p:ph type="body" sz="quarter" idx="1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7" name="Text Placeholder 27"/>
          <p:cNvSpPr>
            <a:spLocks noGrp="1"/>
          </p:cNvSpPr>
          <p:nvPr>
            <p:ph type="body" sz="quarter" idx="1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8" name="Text Placeholder 28"/>
          <p:cNvSpPr>
            <a:spLocks noGrp="1"/>
          </p:cNvSpPr>
          <p:nvPr>
            <p:ph type="body" sz="quarter" idx="12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9" name="Text Placeholder 29"/>
          <p:cNvSpPr>
            <a:spLocks noGrp="1"/>
          </p:cNvSpPr>
          <p:nvPr>
            <p:ph type="body" sz="quarter" idx="12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0" name="Text Placeholder 30"/>
          <p:cNvSpPr>
            <a:spLocks noGrp="1"/>
          </p:cNvSpPr>
          <p:nvPr>
            <p:ph type="body" sz="quarter" idx="12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1" name="Text Placeholder 31"/>
          <p:cNvSpPr>
            <a:spLocks noGrp="1"/>
          </p:cNvSpPr>
          <p:nvPr>
            <p:ph type="body" sz="quarter" idx="12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2" name="Picture Placeholder 32"/>
          <p:cNvSpPr>
            <a:spLocks noGrp="1"/>
          </p:cNvSpPr>
          <p:nvPr>
            <p:ph type="pic" sz="quarter" idx="115"/>
          </p:nvPr>
        </p:nvSpPr>
        <p:spPr bwMode="auto">
          <a:ln>
            <a:miter lim="800000"/>
            <a:headEnd/>
            <a:tailEnd/>
          </a:ln>
        </p:spPr>
      </p:sp>
      <p:sp>
        <p:nvSpPr>
          <p:cNvPr id="10273" name="Picture Placeholder 33"/>
          <p:cNvSpPr>
            <a:spLocks noGrp="1"/>
          </p:cNvSpPr>
          <p:nvPr>
            <p:ph type="pic" sz="quarter" idx="126"/>
          </p:nvPr>
        </p:nvSpPr>
        <p:spPr bwMode="auto">
          <a:ln>
            <a:miter lim="800000"/>
            <a:headEnd/>
            <a:tailEnd/>
          </a:ln>
        </p:spPr>
      </p:sp>
      <p:sp>
        <p:nvSpPr>
          <p:cNvPr id="10274" name="Picture Placeholder 34"/>
          <p:cNvSpPr>
            <a:spLocks noGrp="1"/>
          </p:cNvSpPr>
          <p:nvPr>
            <p:ph type="pic" sz="quarter" idx="127"/>
          </p:nvPr>
        </p:nvSpPr>
        <p:spPr bwMode="auto">
          <a:ln>
            <a:miter lim="800000"/>
            <a:headEnd/>
            <a:tailEnd/>
          </a:ln>
        </p:spPr>
      </p:sp>
      <p:sp>
        <p:nvSpPr>
          <p:cNvPr id="10275" name="Picture Placeholder 35"/>
          <p:cNvSpPr>
            <a:spLocks noGrp="1"/>
          </p:cNvSpPr>
          <p:nvPr>
            <p:ph type="pic" sz="quarter" idx="128"/>
          </p:nvPr>
        </p:nvSpPr>
        <p:spPr bwMode="auto">
          <a:ln>
            <a:miter lim="800000"/>
            <a:headEnd/>
            <a:tailEnd/>
          </a:ln>
        </p:spPr>
      </p:sp>
      <p:sp>
        <p:nvSpPr>
          <p:cNvPr id="10276" name="Picture Placeholder 36"/>
          <p:cNvSpPr>
            <a:spLocks noGrp="1"/>
          </p:cNvSpPr>
          <p:nvPr>
            <p:ph type="pic" sz="quarter" idx="129"/>
          </p:nvPr>
        </p:nvSpPr>
        <p:spPr bwMode="auto">
          <a:ln>
            <a:miter lim="800000"/>
            <a:headEnd/>
            <a:tailEnd/>
          </a:ln>
        </p:spPr>
      </p:sp>
      <p:sp>
        <p:nvSpPr>
          <p:cNvPr id="10277" name="Picture Placeholder 37"/>
          <p:cNvSpPr>
            <a:spLocks noGrp="1"/>
          </p:cNvSpPr>
          <p:nvPr>
            <p:ph type="pic" sz="quarter" idx="130"/>
          </p:nvPr>
        </p:nvSpPr>
        <p:spPr bwMode="auto">
          <a:ln>
            <a:miter lim="800000"/>
            <a:headEnd/>
            <a:tailEnd/>
          </a:ln>
        </p:spPr>
      </p:sp>
      <p:sp>
        <p:nvSpPr>
          <p:cNvPr id="10278" name="Picture Placeholder 38"/>
          <p:cNvSpPr>
            <a:spLocks noGrp="1"/>
          </p:cNvSpPr>
          <p:nvPr>
            <p:ph type="pic" sz="quarter" idx="131"/>
          </p:nvPr>
        </p:nvSpPr>
        <p:spPr bwMode="auto">
          <a:ln>
            <a:miter lim="800000"/>
            <a:headEnd/>
            <a:tailEnd/>
          </a:ln>
        </p:spPr>
      </p:sp>
      <p:sp>
        <p:nvSpPr>
          <p:cNvPr id="10279" name="Picture Placeholder 39"/>
          <p:cNvSpPr>
            <a:spLocks noGrp="1"/>
          </p:cNvSpPr>
          <p:nvPr>
            <p:ph type="pic" sz="quarter" idx="132"/>
          </p:nvPr>
        </p:nvSpPr>
        <p:spPr bwMode="auto">
          <a:ln>
            <a:miter lim="800000"/>
            <a:headEnd/>
            <a:tailEnd/>
          </a:ln>
        </p:spPr>
      </p:sp>
      <p:sp>
        <p:nvSpPr>
          <p:cNvPr id="10280" name="Picture Placeholder 40"/>
          <p:cNvSpPr>
            <a:spLocks noGrp="1"/>
          </p:cNvSpPr>
          <p:nvPr>
            <p:ph type="pic" sz="quarter" idx="133"/>
          </p:nvPr>
        </p:nvSpPr>
        <p:spPr bwMode="auto">
          <a:ln>
            <a:miter lim="800000"/>
            <a:headEnd/>
            <a:tailEnd/>
          </a:ln>
        </p:spPr>
      </p:sp>
      <p:sp>
        <p:nvSpPr>
          <p:cNvPr id="10281" name="Picture Placeholder 41"/>
          <p:cNvSpPr>
            <a:spLocks noGrp="1"/>
          </p:cNvSpPr>
          <p:nvPr>
            <p:ph type="pic" sz="quarter" idx="134"/>
          </p:nvPr>
        </p:nvSpPr>
        <p:spPr bwMode="auto">
          <a:ln>
            <a:miter lim="800000"/>
            <a:headEnd/>
            <a:tailEnd/>
          </a:ln>
        </p:spPr>
      </p:sp>
      <p:sp>
        <p:nvSpPr>
          <p:cNvPr id="10282" name="Picture Placeholder 42"/>
          <p:cNvSpPr>
            <a:spLocks noGrp="1"/>
          </p:cNvSpPr>
          <p:nvPr>
            <p:ph type="pic" sz="quarter" idx="135"/>
          </p:nvPr>
        </p:nvSpPr>
        <p:spPr bwMode="auto">
          <a:ln>
            <a:miter lim="800000"/>
            <a:headEnd/>
            <a:tailEnd/>
          </a:ln>
        </p:spPr>
      </p:sp>
      <p:sp>
        <p:nvSpPr>
          <p:cNvPr id="44" name="Text Placeholder 43"/>
          <p:cNvSpPr>
            <a:spLocks noGrp="1"/>
          </p:cNvSpPr>
          <p:nvPr>
            <p:ph type="body" sz="quarter" idx="136"/>
          </p:nvPr>
        </p:nvSpPr>
        <p:spPr/>
        <p:txBody>
          <a:bodyPr/>
          <a:lstStyle/>
          <a:p>
            <a:pPr marL="940479" indent="-940479" defTabSz="2507943" fontAlgn="auto">
              <a:spcAft>
                <a:spcPts val="0"/>
              </a:spcAft>
              <a:buFont typeface="Arial" pitchFamily="34" charset="0"/>
              <a:buNone/>
              <a:defRPr/>
            </a:pPr>
            <a:endParaRPr lang="en-US"/>
          </a:p>
        </p:txBody>
      </p:sp>
      <p:sp>
        <p:nvSpPr>
          <p:cNvPr id="45" name="Text Placeholder 44"/>
          <p:cNvSpPr>
            <a:spLocks noGrp="1"/>
          </p:cNvSpPr>
          <p:nvPr>
            <p:ph type="body" sz="quarter" idx="137"/>
          </p:nvPr>
        </p:nvSpPr>
        <p:spPr/>
        <p:txBody>
          <a:bodyPr/>
          <a:lstStyle/>
          <a:p>
            <a:pPr marL="940479" indent="-940479" defTabSz="2507943" fontAlgn="auto">
              <a:spcAft>
                <a:spcPts val="0"/>
              </a:spcAft>
              <a:buFont typeface="Arial" pitchFamily="34" charset="0"/>
              <a:buNone/>
              <a:defRPr/>
            </a:pPr>
            <a:endParaRPr lang="en-US"/>
          </a:p>
        </p:txBody>
      </p:sp>
      <p:sp>
        <p:nvSpPr>
          <p:cNvPr id="46" name="Text Placeholder 45"/>
          <p:cNvSpPr>
            <a:spLocks noGrp="1"/>
          </p:cNvSpPr>
          <p:nvPr>
            <p:ph type="body" sz="quarter" idx="138"/>
          </p:nvPr>
        </p:nvSpPr>
        <p:spPr/>
        <p:txBody>
          <a:bodyPr/>
          <a:lstStyle/>
          <a:p>
            <a:pPr marL="940479" indent="-940479" defTabSz="2507943" fontAlgn="auto">
              <a:spcAft>
                <a:spcPts val="0"/>
              </a:spcAft>
              <a:buFont typeface="Arial" pitchFamily="34" charset="0"/>
              <a:buNone/>
              <a:defRPr/>
            </a:pPr>
            <a:endParaRPr lang="en-US"/>
          </a:p>
        </p:txBody>
      </p:sp>
      <p:sp>
        <p:nvSpPr>
          <p:cNvPr id="47" name="Text Placeholder 46"/>
          <p:cNvSpPr>
            <a:spLocks noGrp="1"/>
          </p:cNvSpPr>
          <p:nvPr>
            <p:ph type="body" sz="quarter" idx="139"/>
          </p:nvPr>
        </p:nvSpPr>
        <p:spPr/>
        <p:txBody>
          <a:bodyPr/>
          <a:lstStyle/>
          <a:p>
            <a:pPr marL="940479" indent="-940479" defTabSz="2507943" fontAlgn="auto">
              <a:spcAft>
                <a:spcPts val="0"/>
              </a:spcAft>
              <a:buFont typeface="Arial" pitchFamily="34" charset="0"/>
              <a:buNone/>
              <a:defRPr/>
            </a:pPr>
            <a:endParaRPr lang="en-US"/>
          </a:p>
        </p:txBody>
      </p:sp>
      <p:sp>
        <p:nvSpPr>
          <p:cNvPr id="48" name="Text Placeholder 47"/>
          <p:cNvSpPr>
            <a:spLocks noGrp="1"/>
          </p:cNvSpPr>
          <p:nvPr>
            <p:ph type="body" sz="quarter" idx="140"/>
          </p:nvPr>
        </p:nvSpPr>
        <p:spPr/>
        <p:txBody>
          <a:bodyPr/>
          <a:lstStyle/>
          <a:p>
            <a:pPr marL="940479" indent="-940479" defTabSz="2507943" fontAlgn="auto">
              <a:spcAft>
                <a:spcPts val="0"/>
              </a:spcAft>
              <a:buFont typeface="Arial" pitchFamily="34" charset="0"/>
              <a:buNone/>
              <a:defRPr/>
            </a:pPr>
            <a:endParaRPr lang="en-US"/>
          </a:p>
        </p:txBody>
      </p:sp>
      <p:sp>
        <p:nvSpPr>
          <p:cNvPr id="49" name="Text Placeholder 48"/>
          <p:cNvSpPr>
            <a:spLocks noGrp="1"/>
          </p:cNvSpPr>
          <p:nvPr>
            <p:ph type="body" sz="quarter" idx="141"/>
          </p:nvPr>
        </p:nvSpPr>
        <p:spPr/>
        <p:txBody>
          <a:bodyPr/>
          <a:lstStyle/>
          <a:p>
            <a:pPr marL="940479" indent="-940479" defTabSz="2507943" fontAlgn="auto">
              <a:spcAft>
                <a:spcPts val="0"/>
              </a:spcAft>
              <a:buFont typeface="Arial" pitchFamily="34" charset="0"/>
              <a:buNone/>
              <a:defRPr/>
            </a:pPr>
            <a:endParaRPr lang="en-US"/>
          </a:p>
        </p:txBody>
      </p:sp>
      <p:sp>
        <p:nvSpPr>
          <p:cNvPr id="50" name="Text Placeholder 49"/>
          <p:cNvSpPr>
            <a:spLocks noGrp="1"/>
          </p:cNvSpPr>
          <p:nvPr>
            <p:ph type="body" sz="quarter" idx="142"/>
          </p:nvPr>
        </p:nvSpPr>
        <p:spPr/>
        <p:txBody>
          <a:bodyPr/>
          <a:lstStyle/>
          <a:p>
            <a:pPr marL="940479" indent="-940479" defTabSz="2507943" fontAlgn="auto">
              <a:spcAft>
                <a:spcPts val="0"/>
              </a:spcAft>
              <a:buFont typeface="Arial" pitchFamily="34" charset="0"/>
              <a:buNone/>
              <a:defRPr/>
            </a:pPr>
            <a:endParaRPr lang="en-US"/>
          </a:p>
        </p:txBody>
      </p:sp>
      <p:sp>
        <p:nvSpPr>
          <p:cNvPr id="51" name="Text Placeholder 50"/>
          <p:cNvSpPr>
            <a:spLocks noGrp="1"/>
          </p:cNvSpPr>
          <p:nvPr>
            <p:ph type="body" sz="quarter" idx="143"/>
          </p:nvPr>
        </p:nvSpPr>
        <p:spPr/>
        <p:txBody>
          <a:bodyPr/>
          <a:lstStyle/>
          <a:p>
            <a:pPr marL="940479" indent="-940479" defTabSz="2507943" fontAlgn="auto">
              <a:spcAft>
                <a:spcPts val="0"/>
              </a:spcAft>
              <a:buFont typeface="Arial" pitchFamily="34" charset="0"/>
              <a:buNone/>
              <a:defRPr/>
            </a:pPr>
            <a:endParaRPr lang="en-US"/>
          </a:p>
        </p:txBody>
      </p:sp>
      <p:sp>
        <p:nvSpPr>
          <p:cNvPr id="52" name="Text Placeholder 51"/>
          <p:cNvSpPr>
            <a:spLocks noGrp="1"/>
          </p:cNvSpPr>
          <p:nvPr>
            <p:ph type="body" sz="quarter" idx="144"/>
          </p:nvPr>
        </p:nvSpPr>
        <p:spPr/>
        <p:txBody>
          <a:bodyPr/>
          <a:lstStyle/>
          <a:p>
            <a:pPr marL="940479" indent="-940479" defTabSz="2507943" fontAlgn="auto">
              <a:spcAft>
                <a:spcPts val="0"/>
              </a:spcAft>
              <a:buFont typeface="Arial" pitchFamily="34" charset="0"/>
              <a:buNone/>
              <a:defRPr/>
            </a:pPr>
            <a:endParaRPr lang="en-US"/>
          </a:p>
        </p:txBody>
      </p:sp>
      <p:sp>
        <p:nvSpPr>
          <p:cNvPr id="53" name="Text Placeholder 52"/>
          <p:cNvSpPr>
            <a:spLocks noGrp="1"/>
          </p:cNvSpPr>
          <p:nvPr>
            <p:ph type="body" sz="quarter" idx="145"/>
          </p:nvPr>
        </p:nvSpPr>
        <p:spPr/>
        <p:txBody>
          <a:bodyPr/>
          <a:lstStyle/>
          <a:p>
            <a:pPr marL="940479" indent="-940479" defTabSz="2507943" fontAlgn="auto">
              <a:spcAft>
                <a:spcPts val="0"/>
              </a:spcAft>
              <a:buFont typeface="Arial" pitchFamily="34" charset="0"/>
              <a:buNone/>
              <a:defRPr/>
            </a:pPr>
            <a:endParaRPr lang="en-US"/>
          </a:p>
        </p:txBody>
      </p:sp>
      <p:sp>
        <p:nvSpPr>
          <p:cNvPr id="54" name="Text Placeholder 53"/>
          <p:cNvSpPr>
            <a:spLocks noGrp="1"/>
          </p:cNvSpPr>
          <p:nvPr>
            <p:ph type="body" sz="quarter" idx="146"/>
          </p:nvPr>
        </p:nvSpPr>
        <p:spPr/>
        <p:txBody>
          <a:bodyPr/>
          <a:lstStyle/>
          <a:p>
            <a:pPr marL="940479" indent="-940479" defTabSz="2507943" fontAlgn="auto">
              <a:spcAft>
                <a:spcPts val="0"/>
              </a:spcAft>
              <a:buFont typeface="Arial" pitchFamily="34" charset="0"/>
              <a:buNone/>
              <a:defRPr/>
            </a:pPr>
            <a:endParaRPr lang="en-US"/>
          </a:p>
        </p:txBody>
      </p:sp>
      <p:sp>
        <p:nvSpPr>
          <p:cNvPr id="55" name="Text Placeholder 54"/>
          <p:cNvSpPr>
            <a:spLocks noGrp="1"/>
          </p:cNvSpPr>
          <p:nvPr>
            <p:ph type="body" sz="quarter" idx="147"/>
          </p:nvPr>
        </p:nvSpPr>
        <p:spPr/>
        <p:txBody>
          <a:bodyPr/>
          <a:lstStyle/>
          <a:p>
            <a:pPr marL="940479" indent="-940479" defTabSz="2507943" fontAlgn="auto">
              <a:spcAft>
                <a:spcPts val="0"/>
              </a:spcAft>
              <a:buFont typeface="Arial" pitchFamily="34" charset="0"/>
              <a:buNone/>
              <a:defRPr/>
            </a:pPr>
            <a:endParaRPr lang="en-US"/>
          </a:p>
        </p:txBody>
      </p:sp>
      <p:sp>
        <p:nvSpPr>
          <p:cNvPr id="56" name="Text Placeholder 55"/>
          <p:cNvSpPr>
            <a:spLocks noGrp="1"/>
          </p:cNvSpPr>
          <p:nvPr>
            <p:ph type="body" sz="quarter" idx="148"/>
          </p:nvPr>
        </p:nvSpPr>
        <p:spPr/>
        <p:txBody>
          <a:bodyPr/>
          <a:lstStyle/>
          <a:p>
            <a:pPr marL="940479" indent="-940479" defTabSz="2507943" fontAlgn="auto">
              <a:spcAft>
                <a:spcPts val="0"/>
              </a:spcAft>
              <a:buFont typeface="Arial" pitchFamily="34" charset="0"/>
              <a:buNone/>
              <a:defRPr/>
            </a:pPr>
            <a:endParaRPr lang="en-US"/>
          </a:p>
        </p:txBody>
      </p:sp>
      <p:sp>
        <p:nvSpPr>
          <p:cNvPr id="57" name="Text Placeholder 56"/>
          <p:cNvSpPr>
            <a:spLocks noGrp="1"/>
          </p:cNvSpPr>
          <p:nvPr>
            <p:ph type="body" sz="quarter" idx="149"/>
          </p:nvPr>
        </p:nvSpPr>
        <p:spPr/>
        <p:txBody>
          <a:bodyPr/>
          <a:lstStyle/>
          <a:p>
            <a:pPr marL="940479" indent="-940479" defTabSz="2507943" fontAlgn="auto">
              <a:spcAft>
                <a:spcPts val="0"/>
              </a:spcAft>
              <a:buFont typeface="Arial" pitchFamily="34" charset="0"/>
              <a:buNone/>
              <a:defRPr/>
            </a:pPr>
            <a:endParaRPr lang="en-US"/>
          </a:p>
        </p:txBody>
      </p:sp>
      <p:sp>
        <p:nvSpPr>
          <p:cNvPr id="58" name="Rectangle 57">
            <a:extLst>
              <a:ext uri="{FF2B5EF4-FFF2-40B4-BE49-F238E27FC236}">
                <a16:creationId xmlns:a16="http://schemas.microsoft.com/office/drawing/2014/main" xmlns="" id="{0D201DE9-BA93-9545-9B57-0AF3741D6DDE}"/>
              </a:ext>
            </a:extLst>
          </p:cNvPr>
          <p:cNvSpPr/>
          <p:nvPr/>
        </p:nvSpPr>
        <p:spPr>
          <a:xfrm>
            <a:off x="565116" y="413422"/>
            <a:ext cx="26295385" cy="1632119"/>
          </a:xfrm>
          <a:prstGeom prst="rect">
            <a:avLst/>
          </a:prstGeom>
        </p:spPr>
        <p:txBody>
          <a:bodyPr wrap="square" lIns="31373" tIns="15687" rIns="31373" bIns="15687">
            <a:spAutoFit/>
          </a:bodyPr>
          <a:lstStyle/>
          <a:p>
            <a:r>
              <a:rPr lang="en-US" sz="3200" b="1" dirty="0"/>
              <a:t>Wirelessly Powered, Battery-Free, Peripheral Nerve Stimulation for the Treatment of Chronic Bilateral Shoulder Pain </a:t>
            </a:r>
            <a:endParaRPr lang="en-US" sz="3200" dirty="0"/>
          </a:p>
          <a:p>
            <a:pPr algn="ctr"/>
            <a:r>
              <a:rPr lang="en-US" sz="2400" b="1" dirty="0" smtClean="0">
                <a:latin typeface="Trebuchet MS"/>
                <a:cs typeface="Trebuchet MS"/>
              </a:rPr>
              <a:t>Kent </a:t>
            </a:r>
            <a:r>
              <a:rPr lang="en-US" sz="2400" b="1" dirty="0" err="1" smtClean="0">
                <a:latin typeface="Trebuchet MS"/>
                <a:cs typeface="Trebuchet MS"/>
              </a:rPr>
              <a:t>Remley</a:t>
            </a:r>
            <a:r>
              <a:rPr lang="en-US" sz="2400" b="1" dirty="0" smtClean="0">
                <a:latin typeface="Trebuchet MS"/>
                <a:cs typeface="Trebuchet MS"/>
              </a:rPr>
              <a:t>, MD</a:t>
            </a:r>
            <a:r>
              <a:rPr lang="en-US" sz="2400" b="1" baseline="30000" dirty="0" smtClean="0">
                <a:latin typeface="Trebuchet MS"/>
                <a:cs typeface="Trebuchet MS"/>
              </a:rPr>
              <a:t>1</a:t>
            </a:r>
            <a:r>
              <a:rPr lang="en-US" sz="2400" b="1" dirty="0">
                <a:latin typeface="Trebuchet MS"/>
                <a:cs typeface="Trebuchet MS"/>
              </a:rPr>
              <a:t>, Niek </a:t>
            </a:r>
            <a:r>
              <a:rPr lang="en-US" sz="2400" b="1" dirty="0" smtClean="0">
                <a:latin typeface="Trebuchet MS"/>
                <a:cs typeface="Trebuchet MS"/>
              </a:rPr>
              <a:t>Vanquathem, BA</a:t>
            </a:r>
            <a:r>
              <a:rPr lang="en-US" sz="2400" b="1" baseline="30000" dirty="0" smtClean="0">
                <a:latin typeface="Trebuchet MS"/>
                <a:cs typeface="Trebuchet MS"/>
              </a:rPr>
              <a:t>2</a:t>
            </a:r>
            <a:endParaRPr lang="en-US" sz="2400" b="1" dirty="0">
              <a:latin typeface="Trebuchet MS"/>
              <a:cs typeface="Trebuchet MS"/>
            </a:endParaRPr>
          </a:p>
          <a:p>
            <a:pPr algn="ctr"/>
            <a:r>
              <a:rPr lang="en-US" sz="2400" b="1" i="1" baseline="30000" dirty="0" smtClean="0">
                <a:latin typeface="Trebuchet MS"/>
                <a:cs typeface="Trebuchet MS"/>
              </a:rPr>
              <a:t>1</a:t>
            </a:r>
            <a:r>
              <a:rPr lang="en-US" sz="2400" b="1" i="1" dirty="0" smtClean="0">
                <a:latin typeface="Trebuchet MS"/>
                <a:cs typeface="Trebuchet MS"/>
              </a:rPr>
              <a:t>Georgia Pain and Spine Care, </a:t>
            </a:r>
            <a:r>
              <a:rPr lang="en-US" sz="2400" b="1" i="1" baseline="30000" dirty="0">
                <a:latin typeface="Trebuchet MS"/>
                <a:cs typeface="Trebuchet MS"/>
              </a:rPr>
              <a:t>2</a:t>
            </a:r>
            <a:r>
              <a:rPr lang="en-US" sz="2400" b="1" i="1" dirty="0">
                <a:latin typeface="Trebuchet MS"/>
                <a:cs typeface="Trebuchet MS"/>
              </a:rPr>
              <a:t>S</a:t>
            </a:r>
            <a:r>
              <a:rPr lang="de-DE" sz="2400" b="1" i="1" dirty="0" err="1">
                <a:latin typeface="Trebuchet MS"/>
                <a:cs typeface="Trebuchet MS"/>
              </a:rPr>
              <a:t>timwave</a:t>
            </a:r>
            <a:r>
              <a:rPr lang="de-DE" sz="2400" b="1" i="1" dirty="0">
                <a:latin typeface="Trebuchet MS"/>
                <a:cs typeface="Trebuchet MS"/>
              </a:rPr>
              <a:t> </a:t>
            </a:r>
            <a:r>
              <a:rPr lang="de-DE" sz="2400" b="1" i="1" dirty="0" smtClean="0">
                <a:latin typeface="Trebuchet MS"/>
                <a:cs typeface="Trebuchet MS"/>
              </a:rPr>
              <a:t>Technologies, </a:t>
            </a:r>
            <a:r>
              <a:rPr lang="de-DE" sz="2400" b="1" i="1" dirty="0">
                <a:latin typeface="Trebuchet MS"/>
                <a:cs typeface="Trebuchet MS"/>
              </a:rPr>
              <a:t>USA </a:t>
            </a:r>
          </a:p>
          <a:p>
            <a:endParaRPr lang="de-DE" sz="2400" i="1" dirty="0">
              <a:latin typeface="Trebuchet MS"/>
              <a:cs typeface="Trebuchet MS"/>
            </a:endParaRPr>
          </a:p>
        </p:txBody>
      </p:sp>
      <p:sp>
        <p:nvSpPr>
          <p:cNvPr id="67" name="Text Placeholder 14"/>
          <p:cNvSpPr txBox="1">
            <a:spLocks/>
          </p:cNvSpPr>
          <p:nvPr/>
        </p:nvSpPr>
        <p:spPr bwMode="auto">
          <a:xfrm>
            <a:off x="20625417" y="6633178"/>
            <a:ext cx="6279386" cy="40232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130622" rIns="130622" bIns="130622" numCol="1" anchor="t" anchorCtr="0" compatLnSpc="1">
            <a:prstTxWarp prst="textNoShape">
              <a:avLst/>
            </a:prstTxWarp>
            <a:spAutoFit/>
          </a:bodyPr>
          <a:lstStyle>
            <a:lvl1pPr marL="0" indent="0" algn="l" defTabSz="2506663" rtl="0" eaLnBrk="1" fontAlgn="base" hangingPunct="1">
              <a:spcBef>
                <a:spcPct val="20000"/>
              </a:spcBef>
              <a:spcAft>
                <a:spcPct val="0"/>
              </a:spcAft>
              <a:buFont typeface="Arial" charset="0"/>
              <a:buNone/>
              <a:defRPr sz="1400" kern="1200">
                <a:solidFill>
                  <a:schemeClr val="tx1"/>
                </a:solidFill>
                <a:latin typeface="Trebuchet MS" pitchFamily="34" charset="0"/>
                <a:ea typeface="+mn-ea"/>
                <a:cs typeface="+mn-cs"/>
              </a:defRPr>
            </a:lvl1pPr>
            <a:lvl2pPr marL="849043"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2pPr>
            <a:lvl3pPr marL="1175598"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3pPr>
            <a:lvl4pPr marL="1534809" indent="-359211"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4pPr>
            <a:lvl5pPr marL="1796053" indent="-261244"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algn="just">
              <a:lnSpc>
                <a:spcPts val="2100"/>
              </a:lnSpc>
            </a:pPr>
            <a:r>
              <a:rPr lang="en-US" sz="2200" dirty="0"/>
              <a:t>The </a:t>
            </a:r>
            <a:r>
              <a:rPr lang="en-US" sz="2200" dirty="0" err="1" smtClean="0"/>
              <a:t>StimQ</a:t>
            </a:r>
            <a:r>
              <a:rPr lang="en-US" sz="2200" smtClean="0"/>
              <a:t> PNS System </a:t>
            </a:r>
            <a:r>
              <a:rPr lang="en-US" sz="2200" dirty="0"/>
              <a:t>(Fig. 2) utilizes wireless technology. Each stimulator contains four or eight contacts (1.3 mm in diameter with 4 mm spacing) with embedded electronics and a separate, mated receiver component. A small, externally wearable, rechargeable transmitter attached to a transmitting antenna worn in clothing provides the energy to power the implanted device wirelessly through the skin. The device uses pulsed electrical current to create an electrical field that acts on nerves to inhibit the transmission of pain signals to the brain. </a:t>
            </a:r>
          </a:p>
          <a:p>
            <a:endParaRPr lang="en-US" altLang="en-US" dirty="0"/>
          </a:p>
        </p:txBody>
      </p:sp>
      <p:sp>
        <p:nvSpPr>
          <p:cNvPr id="68" name="Rechteck 73">
            <a:extLst>
              <a:ext uri="{FF2B5EF4-FFF2-40B4-BE49-F238E27FC236}">
                <a16:creationId xmlns:a16="http://schemas.microsoft.com/office/drawing/2014/main" xmlns="" id="{F5FA3F28-68EE-7D4F-80F4-ECCF8C349F60}"/>
              </a:ext>
            </a:extLst>
          </p:cNvPr>
          <p:cNvSpPr/>
          <p:nvPr/>
        </p:nvSpPr>
        <p:spPr>
          <a:xfrm>
            <a:off x="21942132" y="10095126"/>
            <a:ext cx="3175286" cy="216346"/>
          </a:xfrm>
          <a:prstGeom prst="rect">
            <a:avLst/>
          </a:prstGeom>
        </p:spPr>
        <p:txBody>
          <a:bodyPr wrap="square" lIns="31373" tIns="15687" rIns="31373" bIns="15687">
            <a:spAutoFit/>
          </a:bodyPr>
          <a:lstStyle/>
          <a:p>
            <a:pPr algn="ctr"/>
            <a:r>
              <a:rPr lang="en-US" sz="1200" b="1" dirty="0">
                <a:latin typeface="Arial"/>
                <a:cs typeface="Arial"/>
              </a:rPr>
              <a:t>Fig. 2: System components</a:t>
            </a:r>
            <a:endParaRPr lang="de-DE" sz="1200" b="1" dirty="0">
              <a:latin typeface="Arial"/>
              <a:cs typeface="Arial"/>
            </a:endParaRPr>
          </a:p>
        </p:txBody>
      </p:sp>
      <p:sp>
        <p:nvSpPr>
          <p:cNvPr id="72" name="Text Placeholder 15"/>
          <p:cNvSpPr txBox="1">
            <a:spLocks/>
          </p:cNvSpPr>
          <p:nvPr/>
        </p:nvSpPr>
        <p:spPr>
          <a:xfrm>
            <a:off x="20577968" y="13389576"/>
            <a:ext cx="6279386" cy="428684"/>
          </a:xfrm>
          <a:prstGeom prst="rect">
            <a:avLst/>
          </a:prstGeom>
          <a:solidFill>
            <a:schemeClr val="accent5">
              <a:lumMod val="50000"/>
            </a:schemeClr>
          </a:solidFill>
        </p:spPr>
        <p:txBody>
          <a:bodyPr wrap="square" lIns="52249" tIns="52249" rIns="52249" bIns="52249" anchor="ctr" anchorCtr="0">
            <a:spAutoFit/>
          </a:bodyPr>
          <a:lstStyle>
            <a:lvl1pPr marL="939800" indent="-939800" algn="ctr" defTabSz="2506663" rtl="0" eaLnBrk="1" fontAlgn="base" hangingPunct="1">
              <a:spcBef>
                <a:spcPct val="20000"/>
              </a:spcBef>
              <a:spcAft>
                <a:spcPct val="0"/>
              </a:spcAft>
              <a:buFont typeface="Arial" charset="0"/>
              <a:buNone/>
              <a:defRPr sz="2100" b="1" kern="1200" baseline="0">
                <a:solidFill>
                  <a:schemeClr val="bg1"/>
                </a:solidFill>
                <a:latin typeface="+mn-lt"/>
                <a:ea typeface="+mn-ea"/>
                <a:cs typeface="+mn-cs"/>
              </a:defRPr>
            </a:lvl1pPr>
            <a:lvl2pPr marL="2036763" indent="-782638" algn="l" defTabSz="2506663" rtl="0" eaLnBrk="1" fontAlgn="base" hangingPunct="1">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eaLnBrk="1" fontAlgn="base" hangingPunct="1">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marL="940479" indent="-940479" defTabSz="2507943" fontAlgn="auto">
              <a:spcAft>
                <a:spcPts val="0"/>
              </a:spcAft>
              <a:buFont typeface="Arial" pitchFamily="34" charset="0"/>
              <a:buNone/>
              <a:defRPr/>
            </a:pPr>
            <a:r>
              <a:rPr lang="en-US" dirty="0"/>
              <a:t>References</a:t>
            </a:r>
          </a:p>
        </p:txBody>
      </p:sp>
      <p:sp>
        <p:nvSpPr>
          <p:cNvPr id="73" name="Text Placeholder 18">
            <a:extLst>
              <a:ext uri="{FF2B5EF4-FFF2-40B4-BE49-F238E27FC236}">
                <a16:creationId xmlns:a16="http://schemas.microsoft.com/office/drawing/2014/main" xmlns="" id="{F465A367-EA8D-1A47-A7B0-9307821949D5}"/>
              </a:ext>
            </a:extLst>
          </p:cNvPr>
          <p:cNvSpPr txBox="1">
            <a:spLocks/>
          </p:cNvSpPr>
          <p:nvPr/>
        </p:nvSpPr>
        <p:spPr bwMode="auto">
          <a:xfrm>
            <a:off x="20581115" y="13818260"/>
            <a:ext cx="6323688" cy="15564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130622" rIns="130622" bIns="130622" numCol="1" anchor="t" anchorCtr="0" compatLnSpc="1">
            <a:prstTxWarp prst="textNoShape">
              <a:avLst/>
            </a:prstTxWarp>
            <a:spAutoFit/>
          </a:bodyPr>
          <a:lstStyle>
            <a:lvl1pPr marL="0" indent="0" algn="l" defTabSz="2506663" rtl="0" eaLnBrk="1" fontAlgn="base" hangingPunct="1">
              <a:spcBef>
                <a:spcPct val="20000"/>
              </a:spcBef>
              <a:spcAft>
                <a:spcPct val="0"/>
              </a:spcAft>
              <a:buFont typeface="Arial" charset="0"/>
              <a:buNone/>
              <a:defRPr sz="1400" kern="1200">
                <a:solidFill>
                  <a:schemeClr val="tx1"/>
                </a:solidFill>
                <a:latin typeface="Trebuchet MS" pitchFamily="34" charset="0"/>
                <a:ea typeface="+mn-ea"/>
                <a:cs typeface="+mn-cs"/>
              </a:defRPr>
            </a:lvl1pPr>
            <a:lvl2pPr marL="849043"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2pPr>
            <a:lvl3pPr marL="1175598"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3pPr>
            <a:lvl4pPr marL="1534809" indent="-359211"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4pPr>
            <a:lvl5pPr marL="1796053" indent="-261244"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marL="228600" lvl="0" indent="-228600">
              <a:buFont typeface="+mj-lt"/>
              <a:buAutoNum type="arabicPeriod"/>
            </a:pPr>
            <a:r>
              <a:rPr lang="en-US" sz="1000" dirty="0" smtClean="0"/>
              <a:t>Weiner</a:t>
            </a:r>
            <a:r>
              <a:rPr lang="en-US" sz="1000" dirty="0"/>
              <a:t>, R. L., A. </a:t>
            </a:r>
            <a:r>
              <a:rPr lang="en-US" sz="1000" dirty="0" err="1"/>
              <a:t>Yeung</a:t>
            </a:r>
            <a:r>
              <a:rPr lang="en-US" sz="1000" dirty="0"/>
              <a:t>, C. Montes Garcia, L. Tyler Perryman and B. Speck "Treatment of FBSS Low Back Pain with a Novel Percutaneous DRG Wireless Stimulator: Pilot and Feasibility Study." </a:t>
            </a:r>
            <a:r>
              <a:rPr lang="en-US" sz="1000" i="1" dirty="0"/>
              <a:t>Pain Med</a:t>
            </a:r>
            <a:r>
              <a:rPr lang="en-US" sz="1000" dirty="0"/>
              <a:t> (2016) 17(10): 1911-1916.</a:t>
            </a:r>
          </a:p>
          <a:p>
            <a:pPr marL="228600" lvl="0" indent="-228600">
              <a:buFont typeface="+mj-lt"/>
              <a:buAutoNum type="arabicPeriod"/>
            </a:pPr>
            <a:r>
              <a:rPr lang="en-US" sz="1000" dirty="0"/>
              <a:t>Perryman (2018). "Wireless </a:t>
            </a:r>
            <a:r>
              <a:rPr lang="en-US" sz="1000" dirty="0" err="1"/>
              <a:t>neuromodulation</a:t>
            </a:r>
            <a:r>
              <a:rPr lang="en-US" sz="1000" dirty="0"/>
              <a:t> in the management of chronic refractory FBSS back pain:  Preliminary prospective experience with different stimulation targets and waveforms." </a:t>
            </a:r>
            <a:r>
              <a:rPr lang="en-US" sz="1000" i="1" dirty="0"/>
              <a:t>Anesthesia &amp; Perioperative Management Journal</a:t>
            </a:r>
            <a:r>
              <a:rPr lang="en-US" sz="1000" dirty="0"/>
              <a:t> 2:003.</a:t>
            </a:r>
          </a:p>
          <a:p>
            <a:pPr marL="228600" lvl="0" indent="-228600">
              <a:buFont typeface="+mj-lt"/>
              <a:buAutoNum type="arabicPeriod"/>
            </a:pPr>
            <a:r>
              <a:rPr lang="en-US" sz="1000" dirty="0" err="1"/>
              <a:t>Satija</a:t>
            </a:r>
            <a:r>
              <a:rPr lang="en-US" sz="1000" dirty="0"/>
              <a:t> P, A.-E. A., Vanquathem N .. "Peripheral Nerve Stimulation for Treating Superior Gluteal and Sciatic Neuropathies." </a:t>
            </a:r>
            <a:r>
              <a:rPr lang="en-US" sz="1000" i="1" dirty="0" err="1"/>
              <a:t>Chron</a:t>
            </a:r>
            <a:r>
              <a:rPr lang="en-US" sz="1000" i="1" dirty="0"/>
              <a:t> Pain </a:t>
            </a:r>
            <a:r>
              <a:rPr lang="en-US" sz="1000" i="1" dirty="0" err="1"/>
              <a:t>Manag</a:t>
            </a:r>
            <a:r>
              <a:rPr lang="en-US" sz="1000" dirty="0"/>
              <a:t> (2020) 4: 121. DOI: 10.29011/2576-957X.100021 </a:t>
            </a:r>
          </a:p>
        </p:txBody>
      </p:sp>
      <p:sp>
        <p:nvSpPr>
          <p:cNvPr id="78" name="Rechteck 73">
            <a:extLst>
              <a:ext uri="{FF2B5EF4-FFF2-40B4-BE49-F238E27FC236}">
                <a16:creationId xmlns:a16="http://schemas.microsoft.com/office/drawing/2014/main" xmlns="" id="{F5FA3F28-68EE-7D4F-80F4-ECCF8C349F60}"/>
              </a:ext>
            </a:extLst>
          </p:cNvPr>
          <p:cNvSpPr/>
          <p:nvPr/>
        </p:nvSpPr>
        <p:spPr>
          <a:xfrm>
            <a:off x="14447792" y="2903725"/>
            <a:ext cx="5201298" cy="216346"/>
          </a:xfrm>
          <a:prstGeom prst="rect">
            <a:avLst/>
          </a:prstGeom>
        </p:spPr>
        <p:txBody>
          <a:bodyPr wrap="square" lIns="31373" tIns="15687" rIns="31373" bIns="15687">
            <a:spAutoFit/>
          </a:bodyPr>
          <a:lstStyle/>
          <a:p>
            <a:pPr algn="ctr"/>
            <a:r>
              <a:rPr lang="en-US" sz="1200" b="1" dirty="0">
                <a:latin typeface="Arial"/>
                <a:cs typeface="Arial"/>
              </a:rPr>
              <a:t>Fig. 1: AP of </a:t>
            </a:r>
            <a:r>
              <a:rPr lang="en-US" sz="1200" b="1" dirty="0" smtClean="0">
                <a:latin typeface="Arial"/>
                <a:cs typeface="Arial"/>
              </a:rPr>
              <a:t>4-contact electrode array at the right suprascapular notch</a:t>
            </a:r>
            <a:endParaRPr lang="de-DE" sz="1200" b="1" dirty="0">
              <a:latin typeface="Arial"/>
              <a:cs typeface="Arial"/>
            </a:endParaRPr>
          </a:p>
        </p:txBody>
      </p:sp>
      <p:pic>
        <p:nvPicPr>
          <p:cNvPr id="5" name="Picture 4" descr="Unknown-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7968" y="10315963"/>
            <a:ext cx="6260834" cy="3102905"/>
          </a:xfrm>
          <a:prstGeom prst="rect">
            <a:avLst/>
          </a:prstGeom>
        </p:spPr>
      </p:pic>
      <p:sp>
        <p:nvSpPr>
          <p:cNvPr id="65" name="Text Placeholder 12"/>
          <p:cNvSpPr>
            <a:spLocks noGrp="1"/>
          </p:cNvSpPr>
          <p:nvPr>
            <p:ph type="body" sz="quarter" idx="24"/>
          </p:nvPr>
        </p:nvSpPr>
        <p:spPr>
          <a:xfrm>
            <a:off x="13906500" y="12654081"/>
            <a:ext cx="6286500" cy="428684"/>
          </a:xfrm>
        </p:spPr>
        <p:txBody>
          <a:bodyPr/>
          <a:lstStyle/>
          <a:p>
            <a:pPr marL="940479" indent="-940479" defTabSz="2507943" fontAlgn="auto">
              <a:spcAft>
                <a:spcPts val="0"/>
              </a:spcAft>
              <a:buFont typeface="Arial" pitchFamily="34" charset="0"/>
              <a:buNone/>
              <a:defRPr/>
            </a:pPr>
            <a:r>
              <a:rPr lang="en-US" dirty="0" smtClean="0"/>
              <a:t>Discussion</a:t>
            </a:r>
            <a:endParaRPr lang="en-US" dirty="0"/>
          </a:p>
        </p:txBody>
      </p:sp>
      <p:sp>
        <p:nvSpPr>
          <p:cNvPr id="66" name="Text Placeholder 16"/>
          <p:cNvSpPr>
            <a:spLocks noGrp="1"/>
          </p:cNvSpPr>
          <p:nvPr>
            <p:ph type="body" sz="quarter" idx="28"/>
          </p:nvPr>
        </p:nvSpPr>
        <p:spPr bwMode="auto">
          <a:xfrm>
            <a:off x="13854861" y="13134120"/>
            <a:ext cx="6282531" cy="3372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200" dirty="0"/>
              <a:t>Placing a lithium ion battery in certain areas of the body (for example, in the foot)  can be challenging, or even impossible, due to the lack of subcutaneous tissue, which makes the placement risky and likely to cause significant discomfort to the patient. The use of the </a:t>
            </a:r>
            <a:r>
              <a:rPr lang="en-US" sz="2200" dirty="0" err="1"/>
              <a:t>StimQ</a:t>
            </a:r>
            <a:r>
              <a:rPr lang="en-US" sz="2200" dirty="0"/>
              <a:t> PNS System is designed to mitigate these </a:t>
            </a:r>
            <a:r>
              <a:rPr lang="en-US" sz="2200" dirty="0" smtClean="0"/>
              <a:t>issues</a:t>
            </a:r>
            <a:r>
              <a:rPr lang="en-US" sz="2400" dirty="0"/>
              <a:t>, as there is no need for battery implantation. </a:t>
            </a:r>
            <a:endParaRPr lang="en-US" altLang="en-US" sz="2200" dirty="0"/>
          </a:p>
        </p:txBody>
      </p:sp>
      <p:sp>
        <p:nvSpPr>
          <p:cNvPr id="63" name="Text Placeholder 9"/>
          <p:cNvSpPr>
            <a:spLocks noGrp="1"/>
          </p:cNvSpPr>
          <p:nvPr>
            <p:ph type="body" sz="quarter" idx="21"/>
          </p:nvPr>
        </p:nvSpPr>
        <p:spPr bwMode="auto">
          <a:xfrm>
            <a:off x="565116" y="14197847"/>
            <a:ext cx="6280546" cy="22951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200" b="1" i="1" dirty="0"/>
              <a:t>Surgical description for the trial implant</a:t>
            </a:r>
            <a:r>
              <a:rPr lang="en-US" sz="2200" b="1" dirty="0"/>
              <a:t>: </a:t>
            </a:r>
            <a:r>
              <a:rPr lang="en-US" sz="2200" dirty="0"/>
              <a:t>A 13 gauge introducer needle was </a:t>
            </a:r>
            <a:r>
              <a:rPr lang="en-US" sz="2200" dirty="0" err="1"/>
              <a:t>percutaneously</a:t>
            </a:r>
            <a:r>
              <a:rPr lang="en-US" sz="2200" dirty="0"/>
              <a:t> inserted 4 inches medial to the axilla, near the inferior border of the scapula and was advanced under fluoroscopic guidance until the tip of the introducer was just inferior to </a:t>
            </a:r>
            <a:r>
              <a:rPr lang="en-US" sz="2200" dirty="0" smtClean="0"/>
              <a:t>the</a:t>
            </a:r>
            <a:endParaRPr lang="en-US" sz="2200" dirty="0"/>
          </a:p>
        </p:txBody>
      </p:sp>
      <p:pic>
        <p:nvPicPr>
          <p:cNvPr id="2" name="Picture 1" descr="Remly suprascapular 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53208" y="3262096"/>
            <a:ext cx="3726672" cy="4713962"/>
          </a:xfrm>
          <a:prstGeom prst="rect">
            <a:avLst/>
          </a:prstGeom>
        </p:spPr>
      </p:pic>
    </p:spTree>
  </p:cSld>
  <p:clrMapOvr>
    <a:masterClrMapping/>
  </p:clrMapOvr>
</p:sld>
</file>

<file path=ppt/theme/theme1.xml><?xml version="1.0" encoding="utf-8"?>
<a:theme xmlns:a="http://schemas.openxmlformats.org/drawingml/2006/main" name="PosterPresentations.com-42x60-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Highligh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5470E6FB40ACC458364C680A060FE27" ma:contentTypeVersion="2" ma:contentTypeDescription="Crie um novo documento." ma:contentTypeScope="" ma:versionID="686e953ce5fa5551869241b13e651143">
  <xsd:schema xmlns:xsd="http://www.w3.org/2001/XMLSchema" xmlns:xs="http://www.w3.org/2001/XMLSchema" xmlns:p="http://schemas.microsoft.com/office/2006/metadata/properties" xmlns:ns2="2dd5f29f-9cd2-4595-9bc3-e0e94c29423f" targetNamespace="http://schemas.microsoft.com/office/2006/metadata/properties" ma:root="true" ma:fieldsID="20edbc41168ef21b0d0646c15c519a88" ns2:_="">
    <xsd:import namespace="2dd5f29f-9cd2-4595-9bc3-e0e94c29423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d5f29f-9cd2-4595-9bc3-e0e94c2942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ABC7F5-0EC3-4FB8-9DF5-1B908FEEC7D1}"/>
</file>

<file path=customXml/itemProps2.xml><?xml version="1.0" encoding="utf-8"?>
<ds:datastoreItem xmlns:ds="http://schemas.openxmlformats.org/officeDocument/2006/customXml" ds:itemID="{35A7F3FB-62B5-4418-9645-790BCABE9EB8}"/>
</file>

<file path=customXml/itemProps3.xml><?xml version="1.0" encoding="utf-8"?>
<ds:datastoreItem xmlns:ds="http://schemas.openxmlformats.org/officeDocument/2006/customXml" ds:itemID="{6281131A-DA15-4EE8-B554-451D1DD1D55C}"/>
</file>

<file path=docProps/app.xml><?xml version="1.0" encoding="utf-8"?>
<Properties xmlns="http://schemas.openxmlformats.org/officeDocument/2006/extended-properties" xmlns:vt="http://schemas.openxmlformats.org/officeDocument/2006/docPropsVTypes">
  <Template>PosterPresentations.com-42x60-Template</Template>
  <TotalTime>459</TotalTime>
  <Words>1100</Words>
  <Application>Microsoft Macintosh PowerPoint</Application>
  <PresentationFormat>Custom</PresentationFormat>
  <Paragraphs>29</Paragraphs>
  <Slides>1</Slides>
  <Notes>1</Notes>
  <HiddenSlides>0</HiddenSlides>
  <MMClips>0</MMClips>
  <ScaleCrop>false</ScaleCrop>
  <HeadingPairs>
    <vt:vector size="4" baseType="variant">
      <vt:variant>
        <vt:lpstr>Theme</vt:lpstr>
      </vt:variant>
      <vt:variant>
        <vt:i4>4</vt:i4>
      </vt:variant>
      <vt:variant>
        <vt:lpstr>Slide Titles</vt:lpstr>
      </vt:variant>
      <vt:variant>
        <vt:i4>1</vt:i4>
      </vt:variant>
    </vt:vector>
  </HeadingPairs>
  <TitlesOfParts>
    <vt:vector size="5" baseType="lpstr">
      <vt:lpstr>PosterPresentations.com-42x60-Template</vt:lpstr>
      <vt:lpstr>1_Classic 3 Columns</vt:lpstr>
      <vt:lpstr>Classic - Wide Center</vt:lpstr>
      <vt:lpstr>Right Highlight</vt:lpstr>
      <vt:lpstr>PowerPoint Presentation</vt:lpstr>
    </vt:vector>
  </TitlesOfParts>
  <Company>University of Michigan Hospital and Health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Parag Patil</dc:creator>
  <cp:lastModifiedBy>Niek Vanquathem</cp:lastModifiedBy>
  <cp:revision>52</cp:revision>
  <dcterms:created xsi:type="dcterms:W3CDTF">2016-12-07T21:25:59Z</dcterms:created>
  <dcterms:modified xsi:type="dcterms:W3CDTF">2020-11-27T12:21:32Z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0x01010015470E6FB40ACC458364C680A060FE27</vt:lpwstr>
  </property>
</Properties>
</file>