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 id="4" name="Andrea Trescot" initials="AT"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0" autoAdjust="0"/>
    <p:restoredTop sz="94603" autoAdjust="0"/>
  </p:normalViewPr>
  <p:slideViewPr>
    <p:cSldViewPr snapToGrid="0" snapToObjects="1">
      <p:cViewPr>
        <p:scale>
          <a:sx n="55" d="100"/>
          <a:sy n="55" d="100"/>
        </p:scale>
        <p:origin x="1160" y="-96"/>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27/11/20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86813" y="3381756"/>
            <a:ext cx="6285508" cy="71900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180"/>
              </a:lnSpc>
            </a:pPr>
            <a:r>
              <a:rPr lang="en-US" sz="2400" dirty="0" err="1"/>
              <a:t>Degloving</a:t>
            </a:r>
            <a:r>
              <a:rPr lang="en-US" sz="2400" dirty="0"/>
              <a:t> or avulsion is a type of severe injury that happens when the top layers of the skin and tissue are ripped from the underlying muscle, connective tissue, or bone. It can affect any body part. </a:t>
            </a:r>
            <a:r>
              <a:rPr lang="en-US" sz="2400" dirty="0" err="1"/>
              <a:t>Degloving</a:t>
            </a:r>
            <a:r>
              <a:rPr lang="en-US" sz="2400" dirty="0"/>
              <a:t> injuries are often life-threatening as they involve large amounts of blood loss and tissue death. When the skin and tissue is ripped away</a:t>
            </a:r>
            <a:r>
              <a:rPr lang="nl-BE" sz="2400" dirty="0"/>
              <a:t>, </a:t>
            </a:r>
            <a:r>
              <a:rPr lang="en-US" sz="2400" dirty="0"/>
              <a:t>exposing muscle, bone, or connective tissue, it’s known as open </a:t>
            </a:r>
            <a:r>
              <a:rPr lang="en-US" sz="2400" dirty="0" err="1"/>
              <a:t>degloving</a:t>
            </a:r>
            <a:r>
              <a:rPr lang="en-US" sz="2400" dirty="0"/>
              <a:t>. Treatment options include: reattaching the skin, skin grafts, reattachment and amputation. All of these options usually require multiple surgeries. Due to the initial trauma and repeated surgeries, chronic pain after the fact remains highly likely.</a:t>
            </a:r>
            <a:endParaRPr lang="en-US" sz="2200" dirty="0"/>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Background</a:t>
            </a:r>
          </a:p>
        </p:txBody>
      </p:sp>
      <p:sp>
        <p:nvSpPr>
          <p:cNvPr id="9" name="Text Placeholder 8"/>
          <p:cNvSpPr>
            <a:spLocks noGrp="1"/>
          </p:cNvSpPr>
          <p:nvPr>
            <p:ph type="body" sz="quarter" idx="20"/>
          </p:nvPr>
        </p:nvSpPr>
        <p:spPr>
          <a:xfrm>
            <a:off x="560585" y="10445438"/>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0249" name="Text Placeholder 9"/>
          <p:cNvSpPr>
            <a:spLocks noGrp="1"/>
          </p:cNvSpPr>
          <p:nvPr>
            <p:ph type="body" sz="quarter" idx="21"/>
          </p:nvPr>
        </p:nvSpPr>
        <p:spPr bwMode="auto">
          <a:xfrm>
            <a:off x="7237018" y="3298847"/>
            <a:ext cx="6280546" cy="134248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880"/>
              </a:lnSpc>
            </a:pPr>
            <a:r>
              <a:rPr lang="en-US" sz="2400" b="1" i="1" dirty="0"/>
              <a:t>Trial: </a:t>
            </a:r>
            <a:r>
              <a:rPr lang="en-US" sz="2400" dirty="0"/>
              <a:t>The patient underwent a trial with cervical spinal cord stimulation (covering C4, C5, C6) and peripheral nerve stimulation over the distal radial nerve using two Stimwave 8-contact Freedom stimulators. He tested both systems independently during the trial period with </a:t>
            </a:r>
            <a:r>
              <a:rPr lang="en-US" sz="2400" dirty="0" err="1"/>
              <a:t>subthreshold</a:t>
            </a:r>
            <a:r>
              <a:rPr lang="en-US" sz="2400" dirty="0"/>
              <a:t> stimulation settings at a frequency of 1 kHz, pulse width of 30 </a:t>
            </a:r>
            <a:r>
              <a:rPr lang="en-US" sz="2400" dirty="0" err="1"/>
              <a:t>μs</a:t>
            </a:r>
            <a:r>
              <a:rPr lang="en-US" sz="2400" dirty="0"/>
              <a:t> with amplitudes 1-3 mA.</a:t>
            </a:r>
            <a:endParaRPr lang="en-US" sz="2400" b="1" i="1" dirty="0"/>
          </a:p>
          <a:p>
            <a:pPr algn="just">
              <a:lnSpc>
                <a:spcPts val="2880"/>
              </a:lnSpc>
            </a:pPr>
            <a:r>
              <a:rPr lang="en-US" sz="2400" b="1" i="1" dirty="0"/>
              <a:t>Permanent Implant: </a:t>
            </a:r>
            <a:r>
              <a:rPr lang="en-US" sz="2400" dirty="0"/>
              <a:t>A</a:t>
            </a:r>
            <a:r>
              <a:rPr lang="en-US" sz="2400" b="1" i="1" dirty="0"/>
              <a:t> </a:t>
            </a:r>
            <a:r>
              <a:rPr lang="en-US" sz="2400" dirty="0"/>
              <a:t>¼ inch incision facilitated the introduction of  two 10-inch </a:t>
            </a:r>
            <a:r>
              <a:rPr lang="en-US" sz="2400" dirty="0" err="1"/>
              <a:t>coude</a:t>
            </a:r>
            <a:r>
              <a:rPr lang="en-US" sz="2400" dirty="0"/>
              <a:t> needles proximally to distally into the subcutaneous tissues over the radial nerve in the left forearm. An 8-contact electrode array was advanced through each needle and placed directly over his maximal complaint of pain corresponding to his left radial nerve (Fig.1). A receiver pocket was created approximately 10 cm proximal to the first marker band, and the electrode array were tunneled beneath the skin to the receiver pocket. A knot was tied to permanently mate each receiver and electrode array.</a:t>
            </a:r>
            <a:r>
              <a:rPr lang="en-US" sz="2400" dirty="0">
                <a:latin typeface="Trebuchet MS"/>
                <a:cs typeface="Trebuchet MS"/>
              </a:rPr>
              <a:t> The distal portion of the stimulators were coiled, sutured to itself to eliminate any sharp ends, and then sutured to the fascia. The pocket was closed with subcutaneous and then </a:t>
            </a:r>
            <a:r>
              <a:rPr lang="en-US" sz="2400" dirty="0" err="1">
                <a:latin typeface="Trebuchet MS"/>
                <a:cs typeface="Trebuchet MS"/>
              </a:rPr>
              <a:t>subcuticular</a:t>
            </a:r>
            <a:r>
              <a:rPr lang="en-US" sz="2400" dirty="0">
                <a:latin typeface="Trebuchet MS"/>
                <a:cs typeface="Trebuchet MS"/>
              </a:rPr>
              <a:t> sutures. The patient wears the transmitter with antenna on his forearm. </a:t>
            </a:r>
            <a:r>
              <a:rPr lang="en-US" sz="2400" dirty="0"/>
              <a:t>Stimulation settings were set at a frequency of 1 kHz, pulse width of 30 </a:t>
            </a:r>
            <a:r>
              <a:rPr lang="en-US" sz="2400" dirty="0" err="1"/>
              <a:t>μs</a:t>
            </a:r>
            <a:r>
              <a:rPr lang="en-US" sz="2400" dirty="0"/>
              <a:t> with amplitudes 4.8 mA.</a:t>
            </a:r>
            <a:endParaRPr lang="en-US" sz="2400" b="1" i="1" dirty="0"/>
          </a:p>
          <a:p>
            <a:pPr algn="just">
              <a:lnSpc>
                <a:spcPts val="3080"/>
              </a:lnSpc>
            </a:pPr>
            <a:endParaRPr lang="en-US" sz="2400" dirty="0"/>
          </a:p>
        </p:txBody>
      </p:sp>
      <p:sp>
        <p:nvSpPr>
          <p:cNvPr id="11" name="Text Placeholder 10"/>
          <p:cNvSpPr>
            <a:spLocks noGrp="1"/>
          </p:cNvSpPr>
          <p:nvPr>
            <p:ph type="body" sz="quarter" idx="22"/>
          </p:nvPr>
        </p:nvSpPr>
        <p:spPr>
          <a:xfrm>
            <a:off x="7237017" y="2870163"/>
            <a:ext cx="6280547" cy="428684"/>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898562" y="7862240"/>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577969" y="3502569"/>
            <a:ext cx="6279386" cy="21104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A </a:t>
            </a:r>
            <a:r>
              <a:rPr lang="en-US" sz="2400" dirty="0">
                <a:solidFill>
                  <a:srgbClr val="000000"/>
                </a:solidFill>
              </a:rPr>
              <a:t>p</a:t>
            </a:r>
            <a:r>
              <a:rPr lang="en-US" sz="2400" dirty="0"/>
              <a:t>atient with chronic regional pain syndrome type 2 after multiple surgeries caused by a degloving injury may realize more pain relief with a peripheral nerve stimulator over a spinal cord stimulator. </a:t>
            </a:r>
          </a:p>
        </p:txBody>
      </p:sp>
      <p:sp>
        <p:nvSpPr>
          <p:cNvPr id="16" name="Text Placeholder 15"/>
          <p:cNvSpPr>
            <a:spLocks noGrp="1"/>
          </p:cNvSpPr>
          <p:nvPr>
            <p:ph type="body" sz="quarter" idx="27"/>
          </p:nvPr>
        </p:nvSpPr>
        <p:spPr>
          <a:xfrm>
            <a:off x="20568533" y="5658638"/>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13906500" y="8237630"/>
            <a:ext cx="6282531" cy="51389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solidFill>
                  <a:srgbClr val="000000"/>
                </a:solidFill>
              </a:rPr>
              <a:t>He received 60% reduction in pain when using the cervical SCS lead but reported 100% pain relief when using only the lead placed over the distal radial nerve.  Following the trial, the patient decided to proceed with only the peripheral nerve stimulator system over the distal radial nerve in the forearm. At his 6 months follow up visit, he continued to report 100% pain relief along with improvement in his range of motion and a 50% reduction in opioid use.</a:t>
            </a:r>
          </a:p>
          <a:p>
            <a:pPr algn="just"/>
            <a:endParaRPr lang="en-US" sz="2400" dirty="0"/>
          </a:p>
        </p:txBody>
      </p:sp>
      <p:sp>
        <p:nvSpPr>
          <p:cNvPr id="18" name="Text Placeholder 17"/>
          <p:cNvSpPr>
            <a:spLocks noGrp="1"/>
          </p:cNvSpPr>
          <p:nvPr>
            <p:ph type="body" sz="quarter" idx="29"/>
          </p:nvPr>
        </p:nvSpPr>
        <p:spPr>
          <a:xfrm>
            <a:off x="20577969" y="15158679"/>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71678" y="15587363"/>
            <a:ext cx="6282531" cy="571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2000">
                <a:solidFill>
                  <a:srgbClr val="000000"/>
                </a:solidFill>
                <a:latin typeface="Trebuchet MS"/>
                <a:ea typeface="Lucida Grande"/>
                <a:cs typeface="Trebuchet MS"/>
              </a:rPr>
              <a:t>stpyles</a:t>
            </a:r>
            <a:r>
              <a:rPr lang="en-US" sz="2000" dirty="0" err="1">
                <a:solidFill>
                  <a:srgbClr val="000000"/>
                </a:solidFill>
                <a:latin typeface="Trebuchet MS"/>
                <a:ea typeface="Lucida Grande"/>
                <a:cs typeface="Trebuchet MS"/>
              </a:rPr>
              <a:t>@prodigy.net</a:t>
            </a:r>
            <a:endParaRPr lang="en-US" sz="2200" dirty="0">
              <a:latin typeface="Trebuchet MS"/>
              <a:cs typeface="Trebuchet MS"/>
            </a:endParaRPr>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60585" y="10874122"/>
            <a:ext cx="6285508" cy="54344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A 65-year-old male presented with severe chronic pain in the distal radial nerve of the forearm, wrist and hand.  Trauma of the distal radial nerve was a result of a work related </a:t>
            </a:r>
            <a:r>
              <a:rPr lang="en-US" sz="2400" dirty="0" err="1"/>
              <a:t>degloving</a:t>
            </a:r>
            <a:r>
              <a:rPr lang="en-US" sz="2400" dirty="0"/>
              <a:t> injury. The patient had subsequent reattachment of the forearm and 11 additional surgeries on the forearm prior to being referred to pain management. The patient was offered a trial with both cervical spinal cord stimulation and peripheral nerve stimulation of the radial nerve to assess whether on treatment would provide superior relief to the other.</a:t>
            </a:r>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pic>
        <p:nvPicPr>
          <p:cNvPr id="2" name="Picture Placeholder 1"/>
          <p:cNvPicPr>
            <a:picLocks noGrp="1" noChangeAspect="1"/>
          </p:cNvPicPr>
          <p:nvPr>
            <p:ph type="pic" sz="quarter" idx="115"/>
          </p:nvPr>
        </p:nvPicPr>
        <p:blipFill>
          <a:blip r:embed="rId3"/>
          <a:srcRect t="20738" b="20738"/>
          <a:stretch>
            <a:fillRect/>
          </a:stretch>
        </p:blipFill>
        <p:spPr bwMode="auto">
          <a:ln>
            <a:miter lim="800000"/>
            <a:headEnd/>
            <a:tailEnd/>
          </a:ln>
        </p:spPr>
      </p:pic>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 xmlns:a16="http://schemas.microsoft.com/office/drawing/2014/main" id="{0D201DE9-BA93-9545-9B57-0AF3741D6DDE}"/>
              </a:ext>
            </a:extLst>
          </p:cNvPr>
          <p:cNvSpPr/>
          <p:nvPr/>
        </p:nvSpPr>
        <p:spPr>
          <a:xfrm>
            <a:off x="586813" y="644341"/>
            <a:ext cx="26295385" cy="1201231"/>
          </a:xfrm>
          <a:prstGeom prst="rect">
            <a:avLst/>
          </a:prstGeom>
        </p:spPr>
        <p:txBody>
          <a:bodyPr wrap="square" lIns="31373" tIns="15687" rIns="31373" bIns="15687">
            <a:spAutoFit/>
          </a:bodyPr>
          <a:lstStyle/>
          <a:p>
            <a:pPr algn="ctr"/>
            <a:r>
              <a:rPr lang="en-US" sz="2800" b="1" dirty="0"/>
              <a:t>Patient with CRPS Type 2 of Distal Radial Nerve Chose Peripheral Nerve Stimulation (PNS) Over Spinal Cord Stimulation (SCS) </a:t>
            </a:r>
            <a:endParaRPr lang="en-US" sz="2800" dirty="0"/>
          </a:p>
          <a:p>
            <a:pPr algn="ctr"/>
            <a:r>
              <a:rPr lang="en-US" sz="2400" b="1" dirty="0">
                <a:latin typeface="Trebuchet MS"/>
                <a:cs typeface="Trebuchet MS"/>
              </a:rPr>
              <a:t>Stephen </a:t>
            </a:r>
            <a:r>
              <a:rPr lang="en-US" sz="2400" b="1" dirty="0" err="1">
                <a:latin typeface="Trebuchet MS"/>
                <a:cs typeface="Trebuchet MS"/>
              </a:rPr>
              <a:t>Pyles</a:t>
            </a:r>
            <a:r>
              <a:rPr lang="en-US" sz="2400" b="1" dirty="0">
                <a:latin typeface="Trebuchet MS"/>
                <a:cs typeface="Trebuchet MS"/>
              </a:rPr>
              <a:t> MD</a:t>
            </a:r>
            <a:r>
              <a:rPr lang="en-US" sz="2400" b="1" baseline="30000" dirty="0">
                <a:latin typeface="Trebuchet MS"/>
                <a:cs typeface="Trebuchet MS"/>
              </a:rPr>
              <a:t>1</a:t>
            </a:r>
            <a:r>
              <a:rPr lang="en-US" sz="2400" b="1" dirty="0">
                <a:latin typeface="Trebuchet MS"/>
                <a:cs typeface="Trebuchet MS"/>
              </a:rPr>
              <a:t>, Niek Vanquathem BA</a:t>
            </a:r>
            <a:r>
              <a:rPr lang="en-US" sz="2400" b="1" baseline="30000" dirty="0">
                <a:latin typeface="Trebuchet MS"/>
                <a:cs typeface="Trebuchet MS"/>
              </a:rPr>
              <a:t>2</a:t>
            </a:r>
          </a:p>
          <a:p>
            <a:pPr algn="ctr"/>
            <a:r>
              <a:rPr lang="en-US" sz="2400" b="1" i="1" baseline="30000" dirty="0">
                <a:latin typeface="Trebuchet MS"/>
                <a:cs typeface="Trebuchet MS"/>
              </a:rPr>
              <a:t>1</a:t>
            </a:r>
            <a:r>
              <a:rPr lang="en-US" sz="2400" b="1" i="1" dirty="0">
                <a:latin typeface="Trebuchet MS"/>
                <a:cs typeface="Trebuchet MS"/>
              </a:rPr>
              <a:t>Pain treatment Centers, </a:t>
            </a:r>
            <a:r>
              <a:rPr lang="en-US" sz="2400" b="1" i="1" baseline="30000" dirty="0">
                <a:latin typeface="Trebuchet MS"/>
                <a:cs typeface="Trebuchet MS"/>
              </a:rPr>
              <a:t>2</a:t>
            </a:r>
            <a:r>
              <a:rPr lang="en-US" sz="2400" b="1" i="1" dirty="0">
                <a:latin typeface="Trebuchet MS"/>
                <a:cs typeface="Trebuchet MS"/>
              </a:rPr>
              <a:t>Stimwave Technologies</a:t>
            </a:r>
            <a:endParaRPr lang="de-DE" sz="2400" i="1" dirty="0">
              <a:latin typeface="Trebuchet MS"/>
              <a:cs typeface="Trebuchet MS"/>
            </a:endParaRPr>
          </a:p>
        </p:txBody>
      </p:sp>
      <p:sp>
        <p:nvSpPr>
          <p:cNvPr id="65" name="Rechteck 73">
            <a:extLst>
              <a:ext uri="{FF2B5EF4-FFF2-40B4-BE49-F238E27FC236}">
                <a16:creationId xmlns="" xmlns:a16="http://schemas.microsoft.com/office/drawing/2014/main" id="{F5FA3F28-68EE-7D4F-80F4-ECCF8C349F60}"/>
              </a:ext>
            </a:extLst>
          </p:cNvPr>
          <p:cNvSpPr/>
          <p:nvPr/>
        </p:nvSpPr>
        <p:spPr>
          <a:xfrm>
            <a:off x="14970344" y="2951360"/>
            <a:ext cx="4047867" cy="401012"/>
          </a:xfrm>
          <a:prstGeom prst="rect">
            <a:avLst/>
          </a:prstGeom>
        </p:spPr>
        <p:txBody>
          <a:bodyPr wrap="square" lIns="31373" tIns="15687" rIns="31373" bIns="15687">
            <a:spAutoFit/>
          </a:bodyPr>
          <a:lstStyle/>
          <a:p>
            <a:pPr algn="ctr"/>
            <a:r>
              <a:rPr lang="en-US" sz="1200" b="1" dirty="0">
                <a:latin typeface="Arial"/>
                <a:cs typeface="Arial"/>
              </a:rPr>
              <a:t>Fig. 1: Image of the 8-contact stimulator over the radial nerve</a:t>
            </a:r>
            <a:endParaRPr lang="de-DE" sz="1200" b="1" dirty="0">
              <a:latin typeface="Arial"/>
              <a:cs typeface="Arial"/>
            </a:endParaRPr>
          </a:p>
        </p:txBody>
      </p:sp>
      <p:sp>
        <p:nvSpPr>
          <p:cNvPr id="67" name="Text Placeholder 14"/>
          <p:cNvSpPr txBox="1">
            <a:spLocks/>
          </p:cNvSpPr>
          <p:nvPr/>
        </p:nvSpPr>
        <p:spPr bwMode="auto">
          <a:xfrm>
            <a:off x="20568533" y="6120392"/>
            <a:ext cx="6279386" cy="6062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r>
              <a:rPr lang="en-US" sz="2400" dirty="0"/>
              <a:t>The </a:t>
            </a:r>
            <a:r>
              <a:rPr lang="en-US" sz="2400" dirty="0" err="1" smtClean="0"/>
              <a:t>StimQ</a:t>
            </a:r>
            <a:r>
              <a:rPr lang="en-US" sz="2400" smtClean="0"/>
              <a:t> PNS System </a:t>
            </a:r>
            <a:r>
              <a:rPr lang="en-US" sz="2400" dirty="0"/>
              <a:t>(Fig. 2)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68" name="Rechteck 73">
            <a:extLst>
              <a:ext uri="{FF2B5EF4-FFF2-40B4-BE49-F238E27FC236}">
                <a16:creationId xmlns="" xmlns:a16="http://schemas.microsoft.com/office/drawing/2014/main" id="{F5FA3F28-68EE-7D4F-80F4-ECCF8C349F60}"/>
              </a:ext>
            </a:extLst>
          </p:cNvPr>
          <p:cNvSpPr/>
          <p:nvPr/>
        </p:nvSpPr>
        <p:spPr>
          <a:xfrm>
            <a:off x="22166644" y="11844560"/>
            <a:ext cx="3175286" cy="216346"/>
          </a:xfrm>
          <a:prstGeom prst="rect">
            <a:avLst/>
          </a:prstGeom>
        </p:spPr>
        <p:txBody>
          <a:bodyPr wrap="square" lIns="31373" tIns="15687" rIns="31373" bIns="15687">
            <a:spAutoFit/>
          </a:bodyPr>
          <a:lstStyle/>
          <a:p>
            <a:pPr algn="ctr"/>
            <a:r>
              <a:rPr lang="en-US" sz="1200" b="1" dirty="0">
                <a:latin typeface="Arial"/>
                <a:cs typeface="Arial"/>
              </a:rPr>
              <a:t>Fig. 2: System components</a:t>
            </a:r>
            <a:endParaRPr lang="de-DE" sz="1200" b="1" dirty="0">
              <a:latin typeface="Arial"/>
              <a:cs typeface="Arial"/>
            </a:endParaRPr>
          </a:p>
        </p:txBody>
      </p:sp>
      <p:sp>
        <p:nvSpPr>
          <p:cNvPr id="76" name="Text Placeholder 12"/>
          <p:cNvSpPr>
            <a:spLocks noGrp="1"/>
          </p:cNvSpPr>
          <p:nvPr>
            <p:ph type="body" sz="quarter" idx="24"/>
          </p:nvPr>
        </p:nvSpPr>
        <p:spPr>
          <a:xfrm>
            <a:off x="13906500" y="12773211"/>
            <a:ext cx="6286500" cy="428684"/>
          </a:xfrm>
        </p:spPr>
        <p:txBody>
          <a:bodyPr/>
          <a:lstStyle/>
          <a:p>
            <a:pPr marL="940479" indent="-940479" defTabSz="2507943" fontAlgn="auto">
              <a:spcAft>
                <a:spcPts val="0"/>
              </a:spcAft>
              <a:buFont typeface="Arial" pitchFamily="34" charset="0"/>
              <a:buNone/>
              <a:defRPr/>
            </a:pPr>
            <a:r>
              <a:rPr lang="en-US" dirty="0"/>
              <a:t>Discussion</a:t>
            </a:r>
          </a:p>
        </p:txBody>
      </p:sp>
      <p:sp>
        <p:nvSpPr>
          <p:cNvPr id="77" name="Text Placeholder 16"/>
          <p:cNvSpPr>
            <a:spLocks noGrp="1"/>
          </p:cNvSpPr>
          <p:nvPr>
            <p:ph type="body" sz="quarter" idx="28"/>
          </p:nvPr>
        </p:nvSpPr>
        <p:spPr bwMode="auto">
          <a:xfrm>
            <a:off x="13906500" y="13090113"/>
            <a:ext cx="6282531" cy="321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latin typeface="Trebuchet MS"/>
                <a:cs typeface="Trebuchet MS"/>
              </a:rPr>
              <a:t>Wireless </a:t>
            </a:r>
            <a:r>
              <a:rPr lang="en-US" sz="2400" dirty="0" err="1">
                <a:latin typeface="Trebuchet MS"/>
                <a:cs typeface="Trebuchet MS"/>
              </a:rPr>
              <a:t>neurostimulation</a:t>
            </a:r>
            <a:r>
              <a:rPr lang="en-US" sz="2400" dirty="0">
                <a:latin typeface="Trebuchet MS"/>
                <a:cs typeface="Trebuchet MS"/>
              </a:rPr>
              <a:t> systems posses an inherent flexibility as related to placement location and programming possibilities. Both spinal cord and peripheral nerve stimulation are possible and effective options. Wireless systems are devoid of complications associated with implantable batteries and wiring. </a:t>
            </a:r>
            <a:endParaRPr lang="en-US" altLang="en-US" dirty="0"/>
          </a:p>
        </p:txBody>
      </p:sp>
      <p:pic>
        <p:nvPicPr>
          <p:cNvPr id="6" name="Picture 5" descr="TechImages_Labeled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5388" y="12164165"/>
            <a:ext cx="6282531" cy="2994514"/>
          </a:xfrm>
          <a:prstGeom prst="rect">
            <a:avLst/>
          </a:prstGeom>
        </p:spPr>
      </p:pic>
      <p:pic>
        <p:nvPicPr>
          <p:cNvPr id="62" name="Picture 61"/>
          <p:cNvPicPr/>
          <p:nvPr/>
        </p:nvPicPr>
        <p:blipFill>
          <a:blip r:embed="rId5">
            <a:extLst>
              <a:ext uri="{28A0092B-C50C-407E-A947-70E740481C1C}">
                <a14:useLocalDpi xmlns:a14="http://schemas.microsoft.com/office/drawing/2010/main" val="0"/>
              </a:ext>
            </a:extLst>
          </a:blip>
          <a:srcRect/>
          <a:stretch>
            <a:fillRect/>
          </a:stretch>
        </p:blipFill>
        <p:spPr bwMode="auto">
          <a:xfrm>
            <a:off x="15417895" y="3381757"/>
            <a:ext cx="2973981" cy="4480484"/>
          </a:xfrm>
          <a:prstGeom prst="rect">
            <a:avLst/>
          </a:prstGeom>
          <a:noFill/>
          <a:ln>
            <a:noFill/>
          </a:ln>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C0B3FD-9E80-41CD-93F2-9330526022DC}"/>
</file>

<file path=customXml/itemProps2.xml><?xml version="1.0" encoding="utf-8"?>
<ds:datastoreItem xmlns:ds="http://schemas.openxmlformats.org/officeDocument/2006/customXml" ds:itemID="{977BC0CE-C1AC-4DA6-B3A6-2091C7EF045D}"/>
</file>

<file path=customXml/itemProps3.xml><?xml version="1.0" encoding="utf-8"?>
<ds:datastoreItem xmlns:ds="http://schemas.openxmlformats.org/officeDocument/2006/customXml" ds:itemID="{E2017B09-B6FB-4BBF-839B-FEAB12549428}"/>
</file>

<file path=docProps/app.xml><?xml version="1.0" encoding="utf-8"?>
<Properties xmlns="http://schemas.openxmlformats.org/officeDocument/2006/extended-properties" xmlns:vt="http://schemas.openxmlformats.org/officeDocument/2006/docPropsVTypes">
  <Template>PosterPresentations.com-42x60-Template</Template>
  <TotalTime>784</TotalTime>
  <Words>801</Words>
  <Application>Microsoft Macintosh PowerPoint</Application>
  <PresentationFormat>Custom</PresentationFormat>
  <Paragraphs>23</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67</cp:revision>
  <dcterms:created xsi:type="dcterms:W3CDTF">2016-12-07T21:25:59Z</dcterms:created>
  <dcterms:modified xsi:type="dcterms:W3CDTF">2020-11-27T12:20:06Z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