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4.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3.xml" ContentType="application/vnd.openxmlformats-officedocument.presentationml.slideMaster+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5.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5" r:id="rId5"/>
  </p:sldIdLst>
  <p:sldSz cx="27432000" cy="19202400"/>
  <p:notesSz cx="6858000" cy="9144000"/>
  <p:defaultTextStyle>
    <a:defPPr>
      <a:defRPr lang="en-US"/>
    </a:defPPr>
    <a:lvl1pPr algn="l" defTabSz="2506663" rtl="0" fontAlgn="base">
      <a:spcBef>
        <a:spcPct val="0"/>
      </a:spcBef>
      <a:spcAft>
        <a:spcPct val="0"/>
      </a:spcAft>
      <a:defRPr sz="4900" kern="1200">
        <a:solidFill>
          <a:schemeClr val="tx1"/>
        </a:solidFill>
        <a:latin typeface="Arial" charset="0"/>
        <a:ea typeface="+mn-ea"/>
        <a:cs typeface="Arial" charset="0"/>
      </a:defRPr>
    </a:lvl1pPr>
    <a:lvl2pPr marL="1252538" indent="-795338" algn="l" defTabSz="2506663" rtl="0" fontAlgn="base">
      <a:spcBef>
        <a:spcPct val="0"/>
      </a:spcBef>
      <a:spcAft>
        <a:spcPct val="0"/>
      </a:spcAft>
      <a:defRPr sz="4900" kern="1200">
        <a:solidFill>
          <a:schemeClr val="tx1"/>
        </a:solidFill>
        <a:latin typeface="Arial" charset="0"/>
        <a:ea typeface="+mn-ea"/>
        <a:cs typeface="Arial" charset="0"/>
      </a:defRPr>
    </a:lvl2pPr>
    <a:lvl3pPr marL="2506663" indent="-1592263" algn="l" defTabSz="2506663" rtl="0" fontAlgn="base">
      <a:spcBef>
        <a:spcPct val="0"/>
      </a:spcBef>
      <a:spcAft>
        <a:spcPct val="0"/>
      </a:spcAft>
      <a:defRPr sz="4900" kern="1200">
        <a:solidFill>
          <a:schemeClr val="tx1"/>
        </a:solidFill>
        <a:latin typeface="Arial" charset="0"/>
        <a:ea typeface="+mn-ea"/>
        <a:cs typeface="Arial" charset="0"/>
      </a:defRPr>
    </a:lvl3pPr>
    <a:lvl4pPr marL="3760788" indent="-2389188" algn="l" defTabSz="2506663" rtl="0" fontAlgn="base">
      <a:spcBef>
        <a:spcPct val="0"/>
      </a:spcBef>
      <a:spcAft>
        <a:spcPct val="0"/>
      </a:spcAft>
      <a:defRPr sz="4900" kern="1200">
        <a:solidFill>
          <a:schemeClr val="tx1"/>
        </a:solidFill>
        <a:latin typeface="Arial" charset="0"/>
        <a:ea typeface="+mn-ea"/>
        <a:cs typeface="Arial" charset="0"/>
      </a:defRPr>
    </a:lvl4pPr>
    <a:lvl5pPr marL="5014913" indent="-3186113" algn="l" defTabSz="2506663" rtl="0" fontAlgn="base">
      <a:spcBef>
        <a:spcPct val="0"/>
      </a:spcBef>
      <a:spcAft>
        <a:spcPct val="0"/>
      </a:spcAft>
      <a:defRPr sz="4900" kern="1200">
        <a:solidFill>
          <a:schemeClr val="tx1"/>
        </a:solidFill>
        <a:latin typeface="Arial" charset="0"/>
        <a:ea typeface="+mn-ea"/>
        <a:cs typeface="Arial" charset="0"/>
      </a:defRPr>
    </a:lvl5pPr>
    <a:lvl6pPr marL="2286000" algn="l" defTabSz="914400" rtl="0" eaLnBrk="1" latinLnBrk="0" hangingPunct="1">
      <a:defRPr sz="4900" kern="1200">
        <a:solidFill>
          <a:schemeClr val="tx1"/>
        </a:solidFill>
        <a:latin typeface="Arial" charset="0"/>
        <a:ea typeface="+mn-ea"/>
        <a:cs typeface="Arial" charset="0"/>
      </a:defRPr>
    </a:lvl6pPr>
    <a:lvl7pPr marL="2743200" algn="l" defTabSz="914400" rtl="0" eaLnBrk="1" latinLnBrk="0" hangingPunct="1">
      <a:defRPr sz="4900" kern="1200">
        <a:solidFill>
          <a:schemeClr val="tx1"/>
        </a:solidFill>
        <a:latin typeface="Arial" charset="0"/>
        <a:ea typeface="+mn-ea"/>
        <a:cs typeface="Arial" charset="0"/>
      </a:defRPr>
    </a:lvl7pPr>
    <a:lvl8pPr marL="3200400" algn="l" defTabSz="914400" rtl="0" eaLnBrk="1" latinLnBrk="0" hangingPunct="1">
      <a:defRPr sz="4900" kern="1200">
        <a:solidFill>
          <a:schemeClr val="tx1"/>
        </a:solidFill>
        <a:latin typeface="Arial" charset="0"/>
        <a:ea typeface="+mn-ea"/>
        <a:cs typeface="Arial" charset="0"/>
      </a:defRPr>
    </a:lvl8pPr>
    <a:lvl9pPr marL="3657600" algn="l" defTabSz="914400" rtl="0" eaLnBrk="1" latinLnBrk="0" hangingPunct="1">
      <a:defRPr sz="49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 lastIdx="2" clrIdx="0"/>
  <p:cmAuthor id="1" name="Unknown User1" initials="Unknown User1" lastIdx="1" clrIdx="1"/>
  <p:cmAuthor id="2" name="Unknown User2" initials="Unknown User2" lastIdx="1" clrIdx="2"/>
  <p:cmAuthor id="3" name="PosterPresentations.com - 510.649.3001"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C3F3"/>
    <a:srgbClr val="F3715B"/>
    <a:srgbClr val="E7FC6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16" autoAdjust="0"/>
    <p:restoredTop sz="94603" autoAdjust="0"/>
  </p:normalViewPr>
  <p:slideViewPr>
    <p:cSldViewPr snapToGrid="0" snapToObjects="1">
      <p:cViewPr>
        <p:scale>
          <a:sx n="68" d="100"/>
          <a:sy n="68" d="100"/>
        </p:scale>
        <p:origin x="3312" y="1200"/>
      </p:cViewPr>
      <p:guideLst>
        <p:guide orient="horz" pos="1936"/>
        <p:guide orient="horz" pos="168"/>
        <p:guide orient="horz" pos="1176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tableStyles" Target="tableStyles.xml"/><Relationship Id="rId7" Type="http://schemas.openxmlformats.org/officeDocument/2006/relationships/printerSettings" Target="printerSettings/printerSettings1.bin"/><Relationship Id="rId2" Type="http://schemas.openxmlformats.org/officeDocument/2006/relationships/slideMaster" Target="slideMasters/slideMaster2.xml"/><Relationship Id="rId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507943"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507943" fontAlgn="auto">
              <a:spcBef>
                <a:spcPts val="0"/>
              </a:spcBef>
              <a:spcAft>
                <a:spcPts val="0"/>
              </a:spcAft>
              <a:defRPr sz="1200" smtClean="0">
                <a:latin typeface="+mn-lt"/>
                <a:cs typeface="+mn-cs"/>
              </a:defRPr>
            </a:lvl1pPr>
          </a:lstStyle>
          <a:p>
            <a:pPr>
              <a:defRPr/>
            </a:pPr>
            <a:fld id="{3A82EC9C-D195-4C8C-8C4A-B1C298522A7C}" type="datetimeFigureOut">
              <a:rPr lang="en-US"/>
              <a:pPr>
                <a:defRPr/>
              </a:pPr>
              <a:t>27/11/20</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507943"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507943" fontAlgn="auto">
              <a:spcBef>
                <a:spcPts val="0"/>
              </a:spcBef>
              <a:spcAft>
                <a:spcPts val="0"/>
              </a:spcAft>
              <a:defRPr sz="1200" smtClean="0">
                <a:latin typeface="+mn-lt"/>
                <a:cs typeface="+mn-cs"/>
              </a:defRPr>
            </a:lvl1pPr>
          </a:lstStyle>
          <a:p>
            <a:pPr>
              <a:defRPr/>
            </a:pPr>
            <a:fld id="{34305BC4-8629-42C0-BCC3-EBAF1379DEC6}" type="slidenum">
              <a:rPr lang="en-US"/>
              <a:pPr>
                <a:defRPr/>
              </a:pPr>
              <a:t>‹#›</a:t>
            </a:fld>
            <a:endParaRPr lang="en-US" dirty="0"/>
          </a:p>
        </p:txBody>
      </p:sp>
    </p:spTree>
    <p:extLst>
      <p:ext uri="{BB962C8B-B14F-4D97-AF65-F5344CB8AC3E}">
        <p14:creationId xmlns:p14="http://schemas.microsoft.com/office/powerpoint/2010/main" val="1512597454"/>
      </p:ext>
    </p:extLst>
  </p:cSld>
  <p:clrMap bg1="lt1" tx1="dk1" bg2="lt2" tx2="dk2" accent1="accent1" accent2="accent2" accent3="accent3" accent4="accent4" accent5="accent5" accent6="accent6" hlink="hlink" folHlink="folHlink"/>
  <p:notesStyle>
    <a:lvl1pPr algn="l" defTabSz="2506663" rtl="0" fontAlgn="base">
      <a:spcBef>
        <a:spcPct val="30000"/>
      </a:spcBef>
      <a:spcAft>
        <a:spcPct val="0"/>
      </a:spcAft>
      <a:defRPr sz="3300" kern="1200">
        <a:solidFill>
          <a:schemeClr val="tx1"/>
        </a:solidFill>
        <a:latin typeface="+mn-lt"/>
        <a:ea typeface="+mn-ea"/>
        <a:cs typeface="+mn-cs"/>
      </a:defRPr>
    </a:lvl1pPr>
    <a:lvl2pPr marL="1252538" algn="l" defTabSz="2506663" rtl="0" fontAlgn="base">
      <a:spcBef>
        <a:spcPct val="30000"/>
      </a:spcBef>
      <a:spcAft>
        <a:spcPct val="0"/>
      </a:spcAft>
      <a:defRPr sz="3300" kern="1200">
        <a:solidFill>
          <a:schemeClr val="tx1"/>
        </a:solidFill>
        <a:latin typeface="+mn-lt"/>
        <a:ea typeface="+mn-ea"/>
        <a:cs typeface="+mn-cs"/>
      </a:defRPr>
    </a:lvl2pPr>
    <a:lvl3pPr marL="2506663" algn="l" defTabSz="2506663" rtl="0" fontAlgn="base">
      <a:spcBef>
        <a:spcPct val="30000"/>
      </a:spcBef>
      <a:spcAft>
        <a:spcPct val="0"/>
      </a:spcAft>
      <a:defRPr sz="3300" kern="1200">
        <a:solidFill>
          <a:schemeClr val="tx1"/>
        </a:solidFill>
        <a:latin typeface="+mn-lt"/>
        <a:ea typeface="+mn-ea"/>
        <a:cs typeface="+mn-cs"/>
      </a:defRPr>
    </a:lvl3pPr>
    <a:lvl4pPr marL="3760788" algn="l" defTabSz="2506663" rtl="0" fontAlgn="base">
      <a:spcBef>
        <a:spcPct val="30000"/>
      </a:spcBef>
      <a:spcAft>
        <a:spcPct val="0"/>
      </a:spcAft>
      <a:defRPr sz="3300" kern="1200">
        <a:solidFill>
          <a:schemeClr val="tx1"/>
        </a:solidFill>
        <a:latin typeface="+mn-lt"/>
        <a:ea typeface="+mn-ea"/>
        <a:cs typeface="+mn-cs"/>
      </a:defRPr>
    </a:lvl4pPr>
    <a:lvl5pPr marL="5014913" algn="l" defTabSz="2506663" rtl="0" fontAlgn="base">
      <a:spcBef>
        <a:spcPct val="30000"/>
      </a:spcBef>
      <a:spcAft>
        <a:spcPct val="0"/>
      </a:spcAft>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352886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7241978" y="3497938"/>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7241978"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13911462" y="3502569"/>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3906500" y="3067050"/>
            <a:ext cx="6286500"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565116" y="8721738"/>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3307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1" y="3071681"/>
            <a:ext cx="8483204"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76461" y="10470559"/>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88800" y="10058401"/>
            <a:ext cx="8483203"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9471423" y="12427411"/>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9471423" y="12001154"/>
            <a:ext cx="848220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9476384" y="3507199"/>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9471422" y="3071681"/>
            <a:ext cx="8487172"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18372337" y="307168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18372337" y="350256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18372337" y="1003967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18369193" y="10470559"/>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18372337" y="14979650"/>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18372338" y="15410538"/>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0"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61"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3"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6"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9"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2"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7"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8"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9"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0"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3"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4"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5"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6"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7"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8"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0"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1"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3"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4"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5"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6"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7"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8"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9"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0"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1"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2"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3"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4"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2"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2810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7" y="3497938"/>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12724489"/>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7" y="1229360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370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9" y="349793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8702790"/>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9" y="8290850"/>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7241978" y="13711430"/>
            <a:ext cx="1295002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7241978" y="1414231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571268" y="3502569"/>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6503655"/>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6934543"/>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67108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29" name="Rectangle 28"/>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7" name="Rectangle 33"/>
          <p:cNvSpPr>
            <a:spLocks noChangeArrowheads="1"/>
          </p:cNvSpPr>
          <p:nvPr/>
        </p:nvSpPr>
        <p:spPr bwMode="auto">
          <a:xfrm>
            <a:off x="139065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5" name="Rectangle 33"/>
          <p:cNvSpPr>
            <a:spLocks noChangeArrowheads="1"/>
          </p:cNvSpPr>
          <p:nvPr/>
        </p:nvSpPr>
        <p:spPr bwMode="auto">
          <a:xfrm>
            <a:off x="576263"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0" name="Rectangle 19"/>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34" name="Rectangle 33"/>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1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1039" name="Group 26"/>
          <p:cNvGrpSpPr>
            <a:grpSpLocks/>
          </p:cNvGrpSpPr>
          <p:nvPr/>
        </p:nvGrpSpPr>
        <p:grpSpPr bwMode="auto">
          <a:xfrm>
            <a:off x="-6223000" y="18170525"/>
            <a:ext cx="5770562" cy="752475"/>
            <a:chOff x="44242388" y="28054064"/>
            <a:chExt cx="9771400" cy="1090621"/>
          </a:xfrm>
        </p:grpSpPr>
        <p:sp>
          <p:nvSpPr>
            <p:cNvPr id="28" name="Rounded Rectangle 27"/>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044" name="Picture 32"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1" name="Straight Connector 4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 xmlns:a16="http://schemas.microsoft.com/office/drawing/2014/main" id="{894419BB-7965-B54E-BE53-8BD1495DB36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16976495"/>
            <a:ext cx="27389138" cy="2214793"/>
          </a:xfrm>
          <a:prstGeom prst="rect">
            <a:avLst/>
          </a:prstGeom>
        </p:spPr>
      </p:pic>
      <p:pic>
        <p:nvPicPr>
          <p:cNvPr id="3" name="Picture 2">
            <a:extLst>
              <a:ext uri="{FF2B5EF4-FFF2-40B4-BE49-F238E27FC236}">
                <a16:creationId xmlns="" xmlns:a16="http://schemas.microsoft.com/office/drawing/2014/main" id="{613DABAC-4019-6D47-9FB5-2A404BB96C4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22831195"/>
            <a:ext cx="24384000" cy="200660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6663" rtl="0" eaLnBrk="1" fontAlgn="base" hangingPunct="1">
        <a:spcBef>
          <a:spcPct val="0"/>
        </a:spcBef>
        <a:spcAft>
          <a:spcPct val="0"/>
        </a:spcAft>
        <a:defRPr sz="5000" kern="1200">
          <a:solidFill>
            <a:schemeClr val="tx1"/>
          </a:solidFill>
          <a:latin typeface="Trebuchet MS" pitchFamily="34" charset="0"/>
          <a:ea typeface="+mj-ea"/>
          <a:cs typeface="+mj-cs"/>
        </a:defRPr>
      </a:lvl1pPr>
      <a:lvl2pPr algn="ctr" defTabSz="2506663" rtl="0" eaLnBrk="1" fontAlgn="base" hangingPunct="1">
        <a:spcBef>
          <a:spcPct val="0"/>
        </a:spcBef>
        <a:spcAft>
          <a:spcPct val="0"/>
        </a:spcAft>
        <a:defRPr sz="5000">
          <a:solidFill>
            <a:schemeClr val="bg1"/>
          </a:solidFill>
          <a:latin typeface="Trebuchet MS" pitchFamily="34" charset="0"/>
        </a:defRPr>
      </a:lvl2pPr>
      <a:lvl3pPr algn="ctr" defTabSz="2506663" rtl="0" eaLnBrk="1" fontAlgn="base" hangingPunct="1">
        <a:spcBef>
          <a:spcPct val="0"/>
        </a:spcBef>
        <a:spcAft>
          <a:spcPct val="0"/>
        </a:spcAft>
        <a:defRPr sz="5000">
          <a:solidFill>
            <a:schemeClr val="bg1"/>
          </a:solidFill>
          <a:latin typeface="Trebuchet MS" pitchFamily="34" charset="0"/>
        </a:defRPr>
      </a:lvl3pPr>
      <a:lvl4pPr algn="ctr" defTabSz="2506663" rtl="0" eaLnBrk="1" fontAlgn="base" hangingPunct="1">
        <a:spcBef>
          <a:spcPct val="0"/>
        </a:spcBef>
        <a:spcAft>
          <a:spcPct val="0"/>
        </a:spcAft>
        <a:defRPr sz="5000">
          <a:solidFill>
            <a:schemeClr val="bg1"/>
          </a:solidFill>
          <a:latin typeface="Trebuchet MS" pitchFamily="34" charset="0"/>
        </a:defRPr>
      </a:lvl4pPr>
      <a:lvl5pPr algn="ctr" defTabSz="2506663" rtl="0" eaLnBrk="1" fontAlgn="base" hangingPunct="1">
        <a:spcBef>
          <a:spcPct val="0"/>
        </a:spcBef>
        <a:spcAft>
          <a:spcPct val="0"/>
        </a:spcAft>
        <a:defRPr sz="5000">
          <a:solidFill>
            <a:schemeClr val="bg1"/>
          </a:solidFill>
          <a:latin typeface="Trebuchet MS" pitchFamily="34" charset="0"/>
        </a:defRPr>
      </a:lvl5pPr>
      <a:lvl6pPr marL="457200" algn="ctr" defTabSz="2506663" rtl="0" eaLnBrk="1" fontAlgn="base" hangingPunct="1">
        <a:spcBef>
          <a:spcPct val="0"/>
        </a:spcBef>
        <a:spcAft>
          <a:spcPct val="0"/>
        </a:spcAft>
        <a:defRPr sz="5000">
          <a:solidFill>
            <a:schemeClr val="bg1"/>
          </a:solidFill>
          <a:latin typeface="Trebuchet MS" pitchFamily="34" charset="0"/>
        </a:defRPr>
      </a:lvl6pPr>
      <a:lvl7pPr marL="914400" algn="ctr" defTabSz="2506663" rtl="0" eaLnBrk="1" fontAlgn="base" hangingPunct="1">
        <a:spcBef>
          <a:spcPct val="0"/>
        </a:spcBef>
        <a:spcAft>
          <a:spcPct val="0"/>
        </a:spcAft>
        <a:defRPr sz="5000">
          <a:solidFill>
            <a:schemeClr val="bg1"/>
          </a:solidFill>
          <a:latin typeface="Trebuchet MS" pitchFamily="34" charset="0"/>
        </a:defRPr>
      </a:lvl7pPr>
      <a:lvl8pPr marL="1371600" algn="ctr" defTabSz="2506663" rtl="0" eaLnBrk="1" fontAlgn="base" hangingPunct="1">
        <a:spcBef>
          <a:spcPct val="0"/>
        </a:spcBef>
        <a:spcAft>
          <a:spcPct val="0"/>
        </a:spcAft>
        <a:defRPr sz="5000">
          <a:solidFill>
            <a:schemeClr val="bg1"/>
          </a:solidFill>
          <a:latin typeface="Trebuchet MS" pitchFamily="34" charset="0"/>
        </a:defRPr>
      </a:lvl8pPr>
      <a:lvl9pPr marL="1828800" algn="ctr" defTabSz="2506663" rtl="0" eaLnBrk="1" fontAlgn="base" hangingPunct="1">
        <a:spcBef>
          <a:spcPct val="0"/>
        </a:spcBef>
        <a:spcAft>
          <a:spcPct val="0"/>
        </a:spcAft>
        <a:defRPr sz="5000">
          <a:solidFill>
            <a:schemeClr val="bg1"/>
          </a:solidFill>
          <a:latin typeface="Trebuchet MS" pitchFamily="34" charset="0"/>
        </a:defRPr>
      </a:lvl9pPr>
    </p:titleStyle>
    <p:bodyStyle>
      <a:lvl1pPr marL="939800" indent="-939800" algn="l" defTabSz="2506663" rtl="0" eaLnBrk="1" fontAlgn="base" hangingPunct="1">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156155"/>
            <a:ext cx="8491538"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8" name="Rectangle 33"/>
          <p:cNvSpPr>
            <a:spLocks noChangeArrowheads="1"/>
          </p:cNvSpPr>
          <p:nvPr/>
        </p:nvSpPr>
        <p:spPr bwMode="auto">
          <a:xfrm>
            <a:off x="9469438"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9" name="Rectangle 33"/>
          <p:cNvSpPr>
            <a:spLocks noChangeArrowheads="1"/>
          </p:cNvSpPr>
          <p:nvPr/>
        </p:nvSpPr>
        <p:spPr bwMode="auto">
          <a:xfrm>
            <a:off x="18367375"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3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3086" name="Group 37"/>
          <p:cNvGrpSpPr>
            <a:grpSpLocks/>
          </p:cNvGrpSpPr>
          <p:nvPr/>
        </p:nvGrpSpPr>
        <p:grpSpPr bwMode="auto">
          <a:xfrm>
            <a:off x="-6223000" y="18170525"/>
            <a:ext cx="5770562" cy="752475"/>
            <a:chOff x="44242388" y="28054064"/>
            <a:chExt cx="9771400" cy="1090621"/>
          </a:xfrm>
        </p:grpSpPr>
        <p:sp>
          <p:nvSpPr>
            <p:cNvPr id="40" name="Rounded Rectangle 39"/>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091" name="Picture 40"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 xmlns:a16="http://schemas.microsoft.com/office/drawing/2014/main" id="{21107F69-B098-B44F-93C2-B4DD4E8580A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3008671"/>
            <a:ext cx="12952413"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5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5134" name="Group 28"/>
          <p:cNvGrpSpPr>
            <a:grpSpLocks/>
          </p:cNvGrpSpPr>
          <p:nvPr/>
        </p:nvGrpSpPr>
        <p:grpSpPr bwMode="auto">
          <a:xfrm>
            <a:off x="-6223000" y="18170525"/>
            <a:ext cx="5770562" cy="752475"/>
            <a:chOff x="44242388" y="28054064"/>
            <a:chExt cx="9771400" cy="1090621"/>
          </a:xfrm>
        </p:grpSpPr>
        <p:sp>
          <p:nvSpPr>
            <p:cNvPr id="31" name="Rounded Rectangle 30"/>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139" name="Picture 31"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 xmlns:a16="http://schemas.microsoft.com/office/drawing/2014/main" id="{915561D5-3408-4546-A34C-FEEAA0876DB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38168"/>
            <a:ext cx="26285825" cy="1363633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615811" y="3038168"/>
            <a:ext cx="6286500" cy="13636332"/>
          </a:xfrm>
          <a:prstGeom prst="rect">
            <a:avLst/>
          </a:prstGeom>
          <a:no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cxnSp>
        <p:nvCxnSpPr>
          <p:cNvPr id="44" name="Straight Connector 43"/>
          <p:cNvCxnSpPr/>
          <p:nvPr/>
        </p:nvCxnSpPr>
        <p:spPr>
          <a:xfrm>
            <a:off x="-6472238" y="77168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1" name="Rectangle 20"/>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2" name="Rectangle 21"/>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7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7182" name="Group 25"/>
          <p:cNvGrpSpPr>
            <a:grpSpLocks/>
          </p:cNvGrpSpPr>
          <p:nvPr/>
        </p:nvGrpSpPr>
        <p:grpSpPr bwMode="auto">
          <a:xfrm>
            <a:off x="-6223000" y="18170525"/>
            <a:ext cx="5770562" cy="752475"/>
            <a:chOff x="44242388" y="28054064"/>
            <a:chExt cx="9771400" cy="1090621"/>
          </a:xfrm>
        </p:grpSpPr>
        <p:sp>
          <p:nvSpPr>
            <p:cNvPr id="27" name="Rounded Rectangle 26"/>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7187" name="Picture 27"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31" name="Straight Connector 3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4" name="Picture 23">
            <a:extLst>
              <a:ext uri="{FF2B5EF4-FFF2-40B4-BE49-F238E27FC236}">
                <a16:creationId xmlns="" xmlns:a16="http://schemas.microsoft.com/office/drawing/2014/main" id="{C3D1576F-582D-7B43-A550-6916347103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C3F3">
            <a:alpha val="11765"/>
          </a:srgbClr>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bwMode="auto">
          <a:xfrm>
            <a:off x="662060" y="3478274"/>
            <a:ext cx="6285508" cy="116620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100"/>
              </a:lnSpc>
            </a:pPr>
            <a:r>
              <a:rPr lang="en-US" sz="1900" dirty="0">
                <a:solidFill>
                  <a:srgbClr val="000000"/>
                </a:solidFill>
              </a:rPr>
              <a:t>Shoulder pain can find its origin in many sources, including rotator cuff, brachial plexus, and the cervical spine among others (1). </a:t>
            </a:r>
            <a:r>
              <a:rPr lang="en-US" sz="1900" dirty="0" err="1">
                <a:solidFill>
                  <a:srgbClr val="000000"/>
                </a:solidFill>
              </a:rPr>
              <a:t>Suprascapular</a:t>
            </a:r>
            <a:r>
              <a:rPr lang="en-US" sz="1900" dirty="0">
                <a:solidFill>
                  <a:srgbClr val="000000"/>
                </a:solidFill>
              </a:rPr>
              <a:t> neuropathy is a cause of shoulder pain; injury to the nerve is intrinsically related to the anatomy and course of the </a:t>
            </a:r>
            <a:r>
              <a:rPr lang="en-US" sz="1900" dirty="0" err="1">
                <a:solidFill>
                  <a:srgbClr val="000000"/>
                </a:solidFill>
              </a:rPr>
              <a:t>suprascapular</a:t>
            </a:r>
            <a:r>
              <a:rPr lang="en-US" sz="1900" dirty="0">
                <a:solidFill>
                  <a:srgbClr val="000000"/>
                </a:solidFill>
              </a:rPr>
              <a:t> nerve. Suprascapular neuropathy can be diagnosed through physical examination and </a:t>
            </a:r>
            <a:r>
              <a:rPr lang="en-US" sz="1900" dirty="0" err="1">
                <a:solidFill>
                  <a:srgbClr val="000000"/>
                </a:solidFill>
              </a:rPr>
              <a:t>electrodiagnostics</a:t>
            </a:r>
            <a:r>
              <a:rPr lang="en-US" sz="1900" dirty="0">
                <a:solidFill>
                  <a:srgbClr val="000000"/>
                </a:solidFill>
              </a:rPr>
              <a:t>, after exclusion of other possible causes. Symptoms can include shoulder weakness, with atrophy in severe cases, and aching or burning pain at the entire shoulder girdle (2). Management of suprascapular nerve pain is challenging. Treatment options include pharmacological treatments such as acetaminophen, non-steroidal anti-inflammatory drugs (NSAIDs), anti-seizure medications and antidepressants. Non-pharmacological treatments include physical and occupational therapy. When these therapies fail, interventional procedures including surgical decompression, steroid injections and neuroablation may be considered (3). Pain control may be unsatisfactory despite all of the above modalities. </a:t>
            </a:r>
          </a:p>
          <a:p>
            <a:pPr algn="just">
              <a:lnSpc>
                <a:spcPts val="2100"/>
              </a:lnSpc>
            </a:pPr>
            <a:r>
              <a:rPr lang="en-US" sz="1900" dirty="0">
                <a:solidFill>
                  <a:srgbClr val="000000"/>
                </a:solidFill>
              </a:rPr>
              <a:t>When the pain remains resistant to medications and interventions, peripheral nerve stimulation (PNS) might provide an alternative. PNS involves electrical stimulation of a specific nerve that supplies a distinct area of the body. Electrode arrays can be placed under open dissection or percutaneously. However, conventional battery-based systems that use implanted power generators (IPG)  are not usually suitable for PNS due to the bulk and wiring of these systems, which are placed inside the patient’s body; because the IPG requires enough tissue to create a large pocket, they often need to be tunneled long distances.  Complications related to the IPG include: dislocation, erosion, and infection. Additional issues may arise from the implantable battery with displacement and pocket pain as common events (4, 5). The novel, wireless </a:t>
            </a:r>
            <a:r>
              <a:rPr lang="en-US" sz="1900" dirty="0" err="1">
                <a:solidFill>
                  <a:srgbClr val="000000"/>
                </a:solidFill>
              </a:rPr>
              <a:t>StimQ</a:t>
            </a:r>
            <a:r>
              <a:rPr lang="en-US" sz="1900" dirty="0">
                <a:solidFill>
                  <a:srgbClr val="000000"/>
                </a:solidFill>
              </a:rPr>
              <a:t> PNS system (Stimwave Technologies Incorporated) is designed to mitigate some of these types of complications and challenges. </a:t>
            </a:r>
          </a:p>
          <a:p>
            <a:pPr algn="just">
              <a:lnSpc>
                <a:spcPts val="2100"/>
              </a:lnSpc>
            </a:pPr>
            <a:endParaRPr lang="en-US" sz="1600" dirty="0"/>
          </a:p>
        </p:txBody>
      </p:sp>
      <p:sp>
        <p:nvSpPr>
          <p:cNvPr id="4" name="Text Placeholder 3"/>
          <p:cNvSpPr>
            <a:spLocks noGrp="1"/>
          </p:cNvSpPr>
          <p:nvPr>
            <p:ph type="body" sz="quarter" idx="11"/>
          </p:nvPr>
        </p:nvSpPr>
        <p:spPr/>
        <p:txBody>
          <a:bodyPr/>
          <a:lstStyle/>
          <a:p>
            <a:pPr marL="940479" indent="-940479" defTabSz="2507943" fontAlgn="auto">
              <a:spcAft>
                <a:spcPts val="0"/>
              </a:spcAft>
              <a:buFont typeface="Arial" pitchFamily="34" charset="0"/>
              <a:buNone/>
              <a:defRPr/>
            </a:pPr>
            <a:r>
              <a:rPr lang="en-US" dirty="0"/>
              <a:t>Background</a:t>
            </a:r>
          </a:p>
        </p:txBody>
      </p:sp>
      <p:sp>
        <p:nvSpPr>
          <p:cNvPr id="9" name="Text Placeholder 8"/>
          <p:cNvSpPr>
            <a:spLocks noGrp="1"/>
          </p:cNvSpPr>
          <p:nvPr>
            <p:ph type="body" sz="quarter" idx="20"/>
          </p:nvPr>
        </p:nvSpPr>
        <p:spPr>
          <a:xfrm>
            <a:off x="576462" y="14427969"/>
            <a:ext cx="6281539" cy="428684"/>
          </a:xfrm>
        </p:spPr>
        <p:txBody>
          <a:bodyPr/>
          <a:lstStyle/>
          <a:p>
            <a:pPr marL="940479" indent="-940479" defTabSz="2507943" fontAlgn="auto">
              <a:spcAft>
                <a:spcPts val="0"/>
              </a:spcAft>
              <a:buFont typeface="Arial" pitchFamily="34" charset="0"/>
              <a:buNone/>
              <a:defRPr/>
            </a:pPr>
            <a:r>
              <a:rPr lang="en-US" dirty="0"/>
              <a:t>Case Report</a:t>
            </a:r>
          </a:p>
        </p:txBody>
      </p:sp>
      <p:sp>
        <p:nvSpPr>
          <p:cNvPr id="10249" name="Text Placeholder 9"/>
          <p:cNvSpPr>
            <a:spLocks noGrp="1"/>
          </p:cNvSpPr>
          <p:nvPr>
            <p:ph type="body" sz="quarter" idx="21"/>
          </p:nvPr>
        </p:nvSpPr>
        <p:spPr bwMode="auto">
          <a:xfrm>
            <a:off x="7237018" y="3482795"/>
            <a:ext cx="6280546" cy="131940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1900" b="1" i="1" dirty="0">
                <a:solidFill>
                  <a:srgbClr val="000000"/>
                </a:solidFill>
              </a:rPr>
              <a:t>Surgical description for the trial implant</a:t>
            </a:r>
            <a:r>
              <a:rPr lang="en-US" sz="1900" b="1" dirty="0">
                <a:solidFill>
                  <a:srgbClr val="000000"/>
                </a:solidFill>
              </a:rPr>
              <a:t>: </a:t>
            </a:r>
            <a:r>
              <a:rPr lang="en-US" sz="1900" dirty="0">
                <a:solidFill>
                  <a:srgbClr val="000000"/>
                </a:solidFill>
              </a:rPr>
              <a:t>A 13 gauge introducer needle was percutaneously inserted 4 inches medial to the scapula and was advanced laterally under fluoroscopic guidance until the tip of the introducer was just inferior to the suprascapular notch on the right side. The needle stylet was removed, and a 4 contact, trial stimulator was placed through the introducer with the tip ending at the suprascapular nerve branches inferior to the suprascapular notch. The steering stylet was removed, and the receiver inserted into the inner lumen of the electrode array. The trial stimulator was then secured with </a:t>
            </a:r>
            <a:r>
              <a:rPr lang="en-US" sz="1900" dirty="0" err="1">
                <a:solidFill>
                  <a:srgbClr val="000000"/>
                </a:solidFill>
              </a:rPr>
              <a:t>Mastisol</a:t>
            </a:r>
            <a:r>
              <a:rPr lang="en-US" sz="1900" dirty="0">
                <a:solidFill>
                  <a:srgbClr val="000000"/>
                </a:solidFill>
              </a:rPr>
              <a:t> and </a:t>
            </a:r>
            <a:r>
              <a:rPr lang="en-US" sz="1900" dirty="0" err="1">
                <a:solidFill>
                  <a:srgbClr val="000000"/>
                </a:solidFill>
              </a:rPr>
              <a:t>Steri</a:t>
            </a:r>
            <a:r>
              <a:rPr lang="en-US" sz="1900" dirty="0">
                <a:solidFill>
                  <a:srgbClr val="000000"/>
                </a:solidFill>
              </a:rPr>
              <a:t> Strips and completely covered under a sterile </a:t>
            </a:r>
            <a:r>
              <a:rPr lang="en-US" sz="1900" dirty="0" err="1">
                <a:solidFill>
                  <a:srgbClr val="000000"/>
                </a:solidFill>
              </a:rPr>
              <a:t>Tegaderm</a:t>
            </a:r>
            <a:r>
              <a:rPr lang="en-US" sz="1900" dirty="0">
                <a:solidFill>
                  <a:srgbClr val="000000"/>
                </a:solidFill>
              </a:rPr>
              <a:t>.</a:t>
            </a:r>
          </a:p>
          <a:p>
            <a:pPr algn="just"/>
            <a:r>
              <a:rPr lang="en-US" sz="1900" dirty="0">
                <a:solidFill>
                  <a:srgbClr val="000000"/>
                </a:solidFill>
              </a:rPr>
              <a:t>During the trial, her average pain came down to a 0/10 from 7.5/10. Given the excellent results of the trial, the patient agreed to move forward with the permanent implant.</a:t>
            </a:r>
          </a:p>
          <a:p>
            <a:pPr algn="just">
              <a:lnSpc>
                <a:spcPts val="2160"/>
              </a:lnSpc>
            </a:pPr>
            <a:r>
              <a:rPr lang="en-US" sz="1900" b="1" dirty="0">
                <a:solidFill>
                  <a:srgbClr val="000000"/>
                </a:solidFill>
              </a:rPr>
              <a:t>Surgical description for the permanent implant: </a:t>
            </a:r>
            <a:r>
              <a:rPr lang="en-US" sz="1900" dirty="0">
                <a:solidFill>
                  <a:srgbClr val="000000"/>
                </a:solidFill>
              </a:rPr>
              <a:t>The trial stimulator was explanted and replaced by a permanent system similar to the trial procedure. The </a:t>
            </a:r>
            <a:r>
              <a:rPr lang="en-US" sz="1900" dirty="0" err="1">
                <a:solidFill>
                  <a:srgbClr val="000000"/>
                </a:solidFill>
              </a:rPr>
              <a:t>suprascapular</a:t>
            </a:r>
            <a:r>
              <a:rPr lang="en-US" sz="1900" dirty="0">
                <a:solidFill>
                  <a:srgbClr val="000000"/>
                </a:solidFill>
              </a:rPr>
              <a:t> notch was visualized by fluoroscopy, and an introducer entry and route were planned and marked on the skin. A small skin stab wound was made and the introducer was placed subcutaneously along the planned route from medial to lateral, directed toward the shoulder joint. The electrode array was inserted and advanced near the right suprascapular notch (Fig. 1). After confirming location, the introducer was removed, then the steering </a:t>
            </a:r>
            <a:r>
              <a:rPr lang="en-US" sz="1900" dirty="0" err="1">
                <a:solidFill>
                  <a:srgbClr val="000000"/>
                </a:solidFill>
              </a:rPr>
              <a:t>stylet</a:t>
            </a:r>
            <a:r>
              <a:rPr lang="en-US" sz="1900" dirty="0">
                <a:solidFill>
                  <a:srgbClr val="000000"/>
                </a:solidFill>
              </a:rPr>
              <a:t> was removed from the device, and the receiver was inserted into the inner lumen of the electrode array. A receiver pocket was created, approximately 10 cm from the first marker band on the electrode array and the </a:t>
            </a:r>
            <a:r>
              <a:rPr lang="en-US" sz="1900" dirty="0" err="1">
                <a:solidFill>
                  <a:srgbClr val="000000"/>
                </a:solidFill>
              </a:rPr>
              <a:t>neurostimulator</a:t>
            </a:r>
            <a:r>
              <a:rPr lang="en-US" sz="1900" dirty="0">
                <a:solidFill>
                  <a:srgbClr val="000000"/>
                </a:solidFill>
              </a:rPr>
              <a:t> tunneled to the pocket. A knot was tied to permanently mate the receiver and electrode array.</a:t>
            </a:r>
            <a:r>
              <a:rPr lang="en-US" sz="1900" dirty="0">
                <a:solidFill>
                  <a:srgbClr val="000000"/>
                </a:solidFill>
                <a:latin typeface="Trebuchet MS"/>
                <a:cs typeface="Trebuchet MS"/>
              </a:rPr>
              <a:t> The distal portion of the stimulator was coiled, sutured to itself to eliminate any sharp ends, and then sutured to the fascia. The pocket was closed with subcutaneous and then </a:t>
            </a:r>
            <a:r>
              <a:rPr lang="en-US" sz="1900" dirty="0" err="1">
                <a:solidFill>
                  <a:srgbClr val="000000"/>
                </a:solidFill>
                <a:latin typeface="Trebuchet MS"/>
                <a:cs typeface="Trebuchet MS"/>
              </a:rPr>
              <a:t>subcuticular</a:t>
            </a:r>
            <a:r>
              <a:rPr lang="en-US" sz="1900" dirty="0">
                <a:solidFill>
                  <a:srgbClr val="000000"/>
                </a:solidFill>
                <a:latin typeface="Trebuchet MS"/>
                <a:cs typeface="Trebuchet MS"/>
              </a:rPr>
              <a:t> sutures.</a:t>
            </a:r>
            <a:r>
              <a:rPr lang="en-US" sz="1900" dirty="0">
                <a:solidFill>
                  <a:srgbClr val="000000"/>
                </a:solidFill>
              </a:rPr>
              <a:t> The patient wears the transmitter and antenna between the scapula and the spine. The external RF transmitter was programmed with a frequency of 1499 Hz, pulse width of 30 μs, and 6.0 mA.</a:t>
            </a:r>
          </a:p>
        </p:txBody>
      </p:sp>
      <p:sp>
        <p:nvSpPr>
          <p:cNvPr id="11" name="Text Placeholder 10"/>
          <p:cNvSpPr>
            <a:spLocks noGrp="1"/>
          </p:cNvSpPr>
          <p:nvPr>
            <p:ph type="body" sz="quarter" idx="22"/>
          </p:nvPr>
        </p:nvSpPr>
        <p:spPr>
          <a:xfrm>
            <a:off x="7237017" y="3049590"/>
            <a:ext cx="6280547" cy="428684"/>
          </a:xfrm>
        </p:spPr>
        <p:txBody>
          <a:bodyPr/>
          <a:lstStyle/>
          <a:p>
            <a:pPr marL="940479" indent="-940479" defTabSz="2507943" fontAlgn="auto">
              <a:spcAft>
                <a:spcPts val="0"/>
              </a:spcAft>
              <a:buFont typeface="Arial" pitchFamily="34" charset="0"/>
              <a:buNone/>
              <a:defRPr/>
            </a:pPr>
            <a:r>
              <a:rPr lang="en-US" dirty="0"/>
              <a:t>Methods</a:t>
            </a:r>
          </a:p>
        </p:txBody>
      </p:sp>
      <p:sp>
        <p:nvSpPr>
          <p:cNvPr id="13" name="Text Placeholder 12"/>
          <p:cNvSpPr>
            <a:spLocks noGrp="1"/>
          </p:cNvSpPr>
          <p:nvPr>
            <p:ph type="body" sz="quarter" idx="24"/>
          </p:nvPr>
        </p:nvSpPr>
        <p:spPr>
          <a:xfrm>
            <a:off x="13902531" y="6993159"/>
            <a:ext cx="6286500" cy="428684"/>
          </a:xfrm>
        </p:spPr>
        <p:txBody>
          <a:bodyPr/>
          <a:lstStyle/>
          <a:p>
            <a:pPr marL="940479" indent="-940479" defTabSz="2507943" fontAlgn="auto">
              <a:spcAft>
                <a:spcPts val="0"/>
              </a:spcAft>
              <a:buFont typeface="Arial" pitchFamily="34" charset="0"/>
              <a:buNone/>
              <a:defRPr/>
            </a:pPr>
            <a:r>
              <a:rPr lang="en-US" dirty="0"/>
              <a:t>Results</a:t>
            </a:r>
          </a:p>
        </p:txBody>
      </p:sp>
      <p:sp>
        <p:nvSpPr>
          <p:cNvPr id="14" name="Text Placeholder 13"/>
          <p:cNvSpPr>
            <a:spLocks noGrp="1"/>
          </p:cNvSpPr>
          <p:nvPr>
            <p:ph type="body" sz="quarter" idx="25"/>
          </p:nvPr>
        </p:nvSpPr>
        <p:spPr/>
        <p:txBody>
          <a:bodyPr/>
          <a:lstStyle/>
          <a:p>
            <a:pPr marL="940479" indent="-940479" defTabSz="2507943" fontAlgn="auto">
              <a:spcAft>
                <a:spcPts val="0"/>
              </a:spcAft>
              <a:buFont typeface="Arial" pitchFamily="34" charset="0"/>
              <a:buNone/>
              <a:defRPr/>
            </a:pPr>
            <a:r>
              <a:rPr lang="en-US" dirty="0"/>
              <a:t>Conclusions</a:t>
            </a:r>
          </a:p>
        </p:txBody>
      </p:sp>
      <p:sp>
        <p:nvSpPr>
          <p:cNvPr id="10254" name="Text Placeholder 14"/>
          <p:cNvSpPr>
            <a:spLocks noGrp="1"/>
          </p:cNvSpPr>
          <p:nvPr>
            <p:ph type="body" sz="quarter" idx="26"/>
          </p:nvPr>
        </p:nvSpPr>
        <p:spPr bwMode="auto">
          <a:xfrm>
            <a:off x="20602812" y="3429169"/>
            <a:ext cx="6279386" cy="26195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1900" dirty="0"/>
              <a:t>Wireless peripheral nerve stimulation at the </a:t>
            </a:r>
            <a:r>
              <a:rPr lang="en-US" sz="1900" dirty="0" err="1"/>
              <a:t>suprascapular</a:t>
            </a:r>
            <a:r>
              <a:rPr lang="en-US" sz="1900" dirty="0"/>
              <a:t> nerve was a successful option for this patient suffering of chronic pain in the right shoulder. This battery-free system is able to offers advantages such as significant pain relief, devoid of complications associated with the bulk of an implantable pulse generator. </a:t>
            </a:r>
          </a:p>
          <a:p>
            <a:pPr algn="just">
              <a:lnSpc>
                <a:spcPts val="2100"/>
              </a:lnSpc>
            </a:pPr>
            <a:endParaRPr lang="en-US" altLang="en-US" sz="1500" dirty="0"/>
          </a:p>
        </p:txBody>
      </p:sp>
      <p:sp>
        <p:nvSpPr>
          <p:cNvPr id="16" name="Text Placeholder 15"/>
          <p:cNvSpPr>
            <a:spLocks noGrp="1"/>
          </p:cNvSpPr>
          <p:nvPr>
            <p:ph type="body" sz="quarter" idx="27"/>
          </p:nvPr>
        </p:nvSpPr>
        <p:spPr>
          <a:xfrm>
            <a:off x="20536813" y="5634184"/>
            <a:ext cx="6279386" cy="428684"/>
          </a:xfrm>
        </p:spPr>
        <p:txBody>
          <a:bodyPr/>
          <a:lstStyle/>
          <a:p>
            <a:pPr marL="940479" indent="-940479" defTabSz="2507943" fontAlgn="auto">
              <a:spcAft>
                <a:spcPts val="0"/>
              </a:spcAft>
              <a:buFont typeface="Arial" pitchFamily="34" charset="0"/>
              <a:buNone/>
              <a:defRPr/>
            </a:pPr>
            <a:r>
              <a:rPr lang="en-US" dirty="0"/>
              <a:t>Wireless System Components</a:t>
            </a:r>
          </a:p>
        </p:txBody>
      </p:sp>
      <p:sp>
        <p:nvSpPr>
          <p:cNvPr id="10256" name="Text Placeholder 16"/>
          <p:cNvSpPr>
            <a:spLocks noGrp="1"/>
          </p:cNvSpPr>
          <p:nvPr>
            <p:ph type="body" sz="quarter" idx="28"/>
          </p:nvPr>
        </p:nvSpPr>
        <p:spPr bwMode="auto">
          <a:xfrm>
            <a:off x="13874542" y="7342159"/>
            <a:ext cx="6282531" cy="1962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1900" dirty="0"/>
              <a:t>The patient reports significantly decreased pain (100%) at 1-month post-implant and is better able to perform activities of daily living.  She is less dependent on her opioids and is excited to wean them, whereas this was a topic she was not amenable to prior to the implantation.</a:t>
            </a:r>
          </a:p>
          <a:p>
            <a:pPr algn="just">
              <a:lnSpc>
                <a:spcPts val="2100"/>
              </a:lnSpc>
            </a:pPr>
            <a:endParaRPr lang="de-DE" sz="1500" dirty="0"/>
          </a:p>
          <a:p>
            <a:endParaRPr lang="en-US" altLang="en-US" dirty="0"/>
          </a:p>
        </p:txBody>
      </p:sp>
      <p:sp>
        <p:nvSpPr>
          <p:cNvPr id="18" name="Text Placeholder 17"/>
          <p:cNvSpPr>
            <a:spLocks noGrp="1"/>
          </p:cNvSpPr>
          <p:nvPr>
            <p:ph type="body" sz="quarter" idx="29"/>
          </p:nvPr>
        </p:nvSpPr>
        <p:spPr>
          <a:xfrm>
            <a:off x="20602812" y="15374717"/>
            <a:ext cx="6279386" cy="428684"/>
          </a:xfrm>
        </p:spPr>
        <p:txBody>
          <a:bodyPr/>
          <a:lstStyle/>
          <a:p>
            <a:pPr marL="940479" indent="-940479" defTabSz="2507943" fontAlgn="auto">
              <a:spcAft>
                <a:spcPts val="0"/>
              </a:spcAft>
              <a:buFont typeface="Arial" pitchFamily="34" charset="0"/>
              <a:buNone/>
              <a:defRPr/>
            </a:pPr>
            <a:r>
              <a:rPr lang="en-US" dirty="0"/>
              <a:t>Contact</a:t>
            </a:r>
          </a:p>
        </p:txBody>
      </p:sp>
      <p:sp>
        <p:nvSpPr>
          <p:cNvPr id="10258" name="Text Placeholder 18"/>
          <p:cNvSpPr>
            <a:spLocks noGrp="1"/>
          </p:cNvSpPr>
          <p:nvPr>
            <p:ph type="body" sz="quarter" idx="30"/>
          </p:nvPr>
        </p:nvSpPr>
        <p:spPr bwMode="auto">
          <a:xfrm>
            <a:off x="20599667" y="15844033"/>
            <a:ext cx="6282531" cy="5100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ctr"/>
            <a:r>
              <a:rPr lang="en-US" sz="1600" dirty="0" err="1"/>
              <a:t>idenmcowan@gmail.com</a:t>
            </a:r>
            <a:r>
              <a:rPr lang="en-US" sz="1600" dirty="0"/>
              <a:t> </a:t>
            </a:r>
            <a:endParaRPr lang="en-US" altLang="en-US" sz="1600" dirty="0"/>
          </a:p>
        </p:txBody>
      </p:sp>
      <p:sp>
        <p:nvSpPr>
          <p:cNvPr id="20" name="Text Placeholder 19"/>
          <p:cNvSpPr>
            <a:spLocks noGrp="1"/>
          </p:cNvSpPr>
          <p:nvPr>
            <p:ph type="body" sz="quarter" idx="95"/>
          </p:nvPr>
        </p:nvSpPr>
        <p:spPr/>
        <p:txBody>
          <a:bodyPr/>
          <a:lstStyle/>
          <a:p>
            <a:pPr marL="940479" indent="-940479" defTabSz="2507943" fontAlgn="auto">
              <a:spcAft>
                <a:spcPts val="0"/>
              </a:spcAft>
              <a:buFont typeface="Arial" pitchFamily="34" charset="0"/>
              <a:buNone/>
              <a:defRPr/>
            </a:pPr>
            <a:endParaRPr lang="en-US"/>
          </a:p>
        </p:txBody>
      </p:sp>
      <p:sp>
        <p:nvSpPr>
          <p:cNvPr id="10260" name="Text Placeholder 20"/>
          <p:cNvSpPr>
            <a:spLocks noGrp="1"/>
          </p:cNvSpPr>
          <p:nvPr>
            <p:ph type="body" sz="quarter" idx="96"/>
          </p:nvPr>
        </p:nvSpPr>
        <p:spPr bwMode="auto">
          <a:xfrm>
            <a:off x="561147" y="14718322"/>
            <a:ext cx="6285508" cy="196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1900" dirty="0"/>
              <a:t>A 62-year-old female with a past surgical history of right shoulder </a:t>
            </a:r>
            <a:r>
              <a:rPr lang="en-US" sz="1900" dirty="0" err="1"/>
              <a:t>arthroplasty</a:t>
            </a:r>
            <a:r>
              <a:rPr lang="en-US" sz="1900" dirty="0"/>
              <a:t> presented with joint pain in both shoulders. Multiple shoulder injections, including </a:t>
            </a:r>
            <a:r>
              <a:rPr lang="en-US" sz="1900" dirty="0" err="1"/>
              <a:t>subacromial</a:t>
            </a:r>
            <a:r>
              <a:rPr lang="en-US" sz="1900" dirty="0"/>
              <a:t> bursa injections and </a:t>
            </a:r>
            <a:r>
              <a:rPr lang="en-US" sz="1900" dirty="0" err="1"/>
              <a:t>suprascapular</a:t>
            </a:r>
            <a:r>
              <a:rPr lang="en-US" sz="1900" dirty="0"/>
              <a:t> nerve blocks were unsuccessful in delivering long term relief.</a:t>
            </a:r>
          </a:p>
          <a:p>
            <a:endParaRPr lang="en-US" altLang="en-US" sz="1300" dirty="0"/>
          </a:p>
        </p:txBody>
      </p:sp>
      <p:sp>
        <p:nvSpPr>
          <p:cNvPr id="10261" name="Text Placeholder 21"/>
          <p:cNvSpPr>
            <a:spLocks noGrp="1"/>
          </p:cNvSpPr>
          <p:nvPr>
            <p:ph type="body" sz="quarter" idx="10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2" name="Text Placeholder 22"/>
          <p:cNvSpPr>
            <a:spLocks noGrp="1"/>
          </p:cNvSpPr>
          <p:nvPr>
            <p:ph type="body" sz="quarter" idx="1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3" name="Text Placeholder 23"/>
          <p:cNvSpPr>
            <a:spLocks noGrp="1"/>
          </p:cNvSpPr>
          <p:nvPr>
            <p:ph type="body" sz="quarter" idx="1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4" name="Text Placeholder 24"/>
          <p:cNvSpPr>
            <a:spLocks noGrp="1"/>
          </p:cNvSpPr>
          <p:nvPr>
            <p:ph type="body" sz="quarter" idx="1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5" name="Text Placeholder 25"/>
          <p:cNvSpPr>
            <a:spLocks noGrp="1"/>
          </p:cNvSpPr>
          <p:nvPr>
            <p:ph type="body" sz="quarter" idx="1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6" name="Text Placeholder 26"/>
          <p:cNvSpPr>
            <a:spLocks noGrp="1"/>
          </p:cNvSpPr>
          <p:nvPr>
            <p:ph type="body" sz="quarter" idx="1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7" name="Text Placeholder 27"/>
          <p:cNvSpPr>
            <a:spLocks noGrp="1"/>
          </p:cNvSpPr>
          <p:nvPr>
            <p:ph type="body" sz="quarter" idx="1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8" name="Text Placeholder 28"/>
          <p:cNvSpPr>
            <a:spLocks noGrp="1"/>
          </p:cNvSpPr>
          <p:nvPr>
            <p:ph type="body" sz="quarter" idx="12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9" name="Text Placeholder 29"/>
          <p:cNvSpPr>
            <a:spLocks noGrp="1"/>
          </p:cNvSpPr>
          <p:nvPr>
            <p:ph type="body" sz="quarter" idx="1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0" name="Text Placeholder 30"/>
          <p:cNvSpPr>
            <a:spLocks noGrp="1"/>
          </p:cNvSpPr>
          <p:nvPr>
            <p:ph type="body" sz="quarter" idx="1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1" name="Text Placeholder 31"/>
          <p:cNvSpPr>
            <a:spLocks noGrp="1"/>
          </p:cNvSpPr>
          <p:nvPr>
            <p:ph type="body" sz="quarter" idx="1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2" name="Picture Placeholder 32"/>
          <p:cNvSpPr>
            <a:spLocks noGrp="1"/>
          </p:cNvSpPr>
          <p:nvPr>
            <p:ph type="pic" sz="quarter" idx="115"/>
          </p:nvPr>
        </p:nvSpPr>
        <p:spPr bwMode="auto">
          <a:ln>
            <a:miter lim="800000"/>
            <a:headEnd/>
            <a:tailEnd/>
          </a:ln>
        </p:spPr>
      </p:sp>
      <p:sp>
        <p:nvSpPr>
          <p:cNvPr id="10273" name="Picture Placeholder 33"/>
          <p:cNvSpPr>
            <a:spLocks noGrp="1"/>
          </p:cNvSpPr>
          <p:nvPr>
            <p:ph type="pic" sz="quarter" idx="126"/>
          </p:nvPr>
        </p:nvSpPr>
        <p:spPr bwMode="auto">
          <a:ln>
            <a:miter lim="800000"/>
            <a:headEnd/>
            <a:tailEnd/>
          </a:ln>
        </p:spPr>
      </p:sp>
      <p:sp>
        <p:nvSpPr>
          <p:cNvPr id="10274" name="Picture Placeholder 34"/>
          <p:cNvSpPr>
            <a:spLocks noGrp="1"/>
          </p:cNvSpPr>
          <p:nvPr>
            <p:ph type="pic" sz="quarter" idx="127"/>
          </p:nvPr>
        </p:nvSpPr>
        <p:spPr bwMode="auto">
          <a:ln>
            <a:miter lim="800000"/>
            <a:headEnd/>
            <a:tailEnd/>
          </a:ln>
        </p:spPr>
      </p:sp>
      <p:sp>
        <p:nvSpPr>
          <p:cNvPr id="10275" name="Picture Placeholder 35"/>
          <p:cNvSpPr>
            <a:spLocks noGrp="1"/>
          </p:cNvSpPr>
          <p:nvPr>
            <p:ph type="pic" sz="quarter" idx="128"/>
          </p:nvPr>
        </p:nvSpPr>
        <p:spPr bwMode="auto">
          <a:ln>
            <a:miter lim="800000"/>
            <a:headEnd/>
            <a:tailEnd/>
          </a:ln>
        </p:spPr>
      </p:sp>
      <p:sp>
        <p:nvSpPr>
          <p:cNvPr id="10276" name="Picture Placeholder 36"/>
          <p:cNvSpPr>
            <a:spLocks noGrp="1"/>
          </p:cNvSpPr>
          <p:nvPr>
            <p:ph type="pic" sz="quarter" idx="129"/>
          </p:nvPr>
        </p:nvSpPr>
        <p:spPr bwMode="auto">
          <a:ln>
            <a:miter lim="800000"/>
            <a:headEnd/>
            <a:tailEnd/>
          </a:ln>
        </p:spPr>
      </p:sp>
      <p:sp>
        <p:nvSpPr>
          <p:cNvPr id="10277" name="Picture Placeholder 37"/>
          <p:cNvSpPr>
            <a:spLocks noGrp="1"/>
          </p:cNvSpPr>
          <p:nvPr>
            <p:ph type="pic" sz="quarter" idx="130"/>
          </p:nvPr>
        </p:nvSpPr>
        <p:spPr bwMode="auto">
          <a:ln>
            <a:miter lim="800000"/>
            <a:headEnd/>
            <a:tailEnd/>
          </a:ln>
        </p:spPr>
      </p:sp>
      <p:sp>
        <p:nvSpPr>
          <p:cNvPr id="10278" name="Picture Placeholder 38"/>
          <p:cNvSpPr>
            <a:spLocks noGrp="1"/>
          </p:cNvSpPr>
          <p:nvPr>
            <p:ph type="pic" sz="quarter" idx="131"/>
          </p:nvPr>
        </p:nvSpPr>
        <p:spPr bwMode="auto">
          <a:ln>
            <a:miter lim="800000"/>
            <a:headEnd/>
            <a:tailEnd/>
          </a:ln>
        </p:spPr>
      </p:sp>
      <p:sp>
        <p:nvSpPr>
          <p:cNvPr id="10279" name="Picture Placeholder 39"/>
          <p:cNvSpPr>
            <a:spLocks noGrp="1"/>
          </p:cNvSpPr>
          <p:nvPr>
            <p:ph type="pic" sz="quarter" idx="132"/>
          </p:nvPr>
        </p:nvSpPr>
        <p:spPr bwMode="auto">
          <a:ln>
            <a:miter lim="800000"/>
            <a:headEnd/>
            <a:tailEnd/>
          </a:ln>
        </p:spPr>
      </p:sp>
      <p:sp>
        <p:nvSpPr>
          <p:cNvPr id="10280" name="Picture Placeholder 40"/>
          <p:cNvSpPr>
            <a:spLocks noGrp="1"/>
          </p:cNvSpPr>
          <p:nvPr>
            <p:ph type="pic" sz="quarter" idx="133"/>
          </p:nvPr>
        </p:nvSpPr>
        <p:spPr bwMode="auto">
          <a:ln>
            <a:miter lim="800000"/>
            <a:headEnd/>
            <a:tailEnd/>
          </a:ln>
        </p:spPr>
      </p:sp>
      <p:sp>
        <p:nvSpPr>
          <p:cNvPr id="10281" name="Picture Placeholder 41"/>
          <p:cNvSpPr>
            <a:spLocks noGrp="1"/>
          </p:cNvSpPr>
          <p:nvPr>
            <p:ph type="pic" sz="quarter" idx="134"/>
          </p:nvPr>
        </p:nvSpPr>
        <p:spPr bwMode="auto">
          <a:ln>
            <a:miter lim="800000"/>
            <a:headEnd/>
            <a:tailEnd/>
          </a:ln>
        </p:spPr>
      </p:sp>
      <p:sp>
        <p:nvSpPr>
          <p:cNvPr id="10282" name="Picture Placeholder 42"/>
          <p:cNvSpPr>
            <a:spLocks noGrp="1"/>
          </p:cNvSpPr>
          <p:nvPr>
            <p:ph type="pic" sz="quarter" idx="135"/>
          </p:nvPr>
        </p:nvSpPr>
        <p:spPr bwMode="auto">
          <a:ln>
            <a:miter lim="800000"/>
            <a:headEnd/>
            <a:tailEnd/>
          </a:ln>
        </p:spPr>
      </p:sp>
      <p:sp>
        <p:nvSpPr>
          <p:cNvPr id="44" name="Text Placeholder 43"/>
          <p:cNvSpPr>
            <a:spLocks noGrp="1"/>
          </p:cNvSpPr>
          <p:nvPr>
            <p:ph type="body" sz="quarter" idx="136"/>
          </p:nvPr>
        </p:nvSpPr>
        <p:spPr/>
        <p:txBody>
          <a:bodyPr/>
          <a:lstStyle/>
          <a:p>
            <a:pPr marL="940479" indent="-940479" defTabSz="2507943" fontAlgn="auto">
              <a:spcAft>
                <a:spcPts val="0"/>
              </a:spcAft>
              <a:buFont typeface="Arial" pitchFamily="34" charset="0"/>
              <a:buNone/>
              <a:defRPr/>
            </a:pPr>
            <a:endParaRPr lang="en-US"/>
          </a:p>
        </p:txBody>
      </p:sp>
      <p:sp>
        <p:nvSpPr>
          <p:cNvPr id="45" name="Text Placeholder 44"/>
          <p:cNvSpPr>
            <a:spLocks noGrp="1"/>
          </p:cNvSpPr>
          <p:nvPr>
            <p:ph type="body" sz="quarter" idx="137"/>
          </p:nvPr>
        </p:nvSpPr>
        <p:spPr/>
        <p:txBody>
          <a:bodyPr/>
          <a:lstStyle/>
          <a:p>
            <a:pPr marL="940479" indent="-940479" defTabSz="2507943" fontAlgn="auto">
              <a:spcAft>
                <a:spcPts val="0"/>
              </a:spcAft>
              <a:buFont typeface="Arial" pitchFamily="34" charset="0"/>
              <a:buNone/>
              <a:defRPr/>
            </a:pPr>
            <a:endParaRPr lang="en-US"/>
          </a:p>
        </p:txBody>
      </p:sp>
      <p:sp>
        <p:nvSpPr>
          <p:cNvPr id="46" name="Text Placeholder 45"/>
          <p:cNvSpPr>
            <a:spLocks noGrp="1"/>
          </p:cNvSpPr>
          <p:nvPr>
            <p:ph type="body" sz="quarter" idx="138"/>
          </p:nvPr>
        </p:nvSpPr>
        <p:spPr/>
        <p:txBody>
          <a:bodyPr/>
          <a:lstStyle/>
          <a:p>
            <a:pPr marL="940479" indent="-940479" defTabSz="2507943" fontAlgn="auto">
              <a:spcAft>
                <a:spcPts val="0"/>
              </a:spcAft>
              <a:buFont typeface="Arial" pitchFamily="34" charset="0"/>
              <a:buNone/>
              <a:defRPr/>
            </a:pPr>
            <a:endParaRPr lang="en-US"/>
          </a:p>
        </p:txBody>
      </p:sp>
      <p:sp>
        <p:nvSpPr>
          <p:cNvPr id="47" name="Text Placeholder 46"/>
          <p:cNvSpPr>
            <a:spLocks noGrp="1"/>
          </p:cNvSpPr>
          <p:nvPr>
            <p:ph type="body" sz="quarter" idx="139"/>
          </p:nvPr>
        </p:nvSpPr>
        <p:spPr/>
        <p:txBody>
          <a:bodyPr/>
          <a:lstStyle/>
          <a:p>
            <a:pPr marL="940479" indent="-940479" defTabSz="2507943" fontAlgn="auto">
              <a:spcAft>
                <a:spcPts val="0"/>
              </a:spcAft>
              <a:buFont typeface="Arial" pitchFamily="34" charset="0"/>
              <a:buNone/>
              <a:defRPr/>
            </a:pPr>
            <a:endParaRPr lang="en-US"/>
          </a:p>
        </p:txBody>
      </p:sp>
      <p:sp>
        <p:nvSpPr>
          <p:cNvPr id="48" name="Text Placeholder 47"/>
          <p:cNvSpPr>
            <a:spLocks noGrp="1"/>
          </p:cNvSpPr>
          <p:nvPr>
            <p:ph type="body" sz="quarter" idx="140"/>
          </p:nvPr>
        </p:nvSpPr>
        <p:spPr/>
        <p:txBody>
          <a:bodyPr/>
          <a:lstStyle/>
          <a:p>
            <a:pPr marL="940479" indent="-940479" defTabSz="2507943" fontAlgn="auto">
              <a:spcAft>
                <a:spcPts val="0"/>
              </a:spcAft>
              <a:buFont typeface="Arial" pitchFamily="34" charset="0"/>
              <a:buNone/>
              <a:defRPr/>
            </a:pPr>
            <a:endParaRPr lang="en-US"/>
          </a:p>
        </p:txBody>
      </p:sp>
      <p:sp>
        <p:nvSpPr>
          <p:cNvPr id="49" name="Text Placeholder 48"/>
          <p:cNvSpPr>
            <a:spLocks noGrp="1"/>
          </p:cNvSpPr>
          <p:nvPr>
            <p:ph type="body" sz="quarter" idx="141"/>
          </p:nvPr>
        </p:nvSpPr>
        <p:spPr/>
        <p:txBody>
          <a:bodyPr/>
          <a:lstStyle/>
          <a:p>
            <a:pPr marL="940479" indent="-940479" defTabSz="2507943" fontAlgn="auto">
              <a:spcAft>
                <a:spcPts val="0"/>
              </a:spcAft>
              <a:buFont typeface="Arial" pitchFamily="34" charset="0"/>
              <a:buNone/>
              <a:defRPr/>
            </a:pPr>
            <a:endParaRPr lang="en-US"/>
          </a:p>
        </p:txBody>
      </p:sp>
      <p:sp>
        <p:nvSpPr>
          <p:cNvPr id="50" name="Text Placeholder 49"/>
          <p:cNvSpPr>
            <a:spLocks noGrp="1"/>
          </p:cNvSpPr>
          <p:nvPr>
            <p:ph type="body" sz="quarter" idx="142"/>
          </p:nvPr>
        </p:nvSpPr>
        <p:spPr/>
        <p:txBody>
          <a:bodyPr/>
          <a:lstStyle/>
          <a:p>
            <a:pPr marL="940479" indent="-940479" defTabSz="2507943" fontAlgn="auto">
              <a:spcAft>
                <a:spcPts val="0"/>
              </a:spcAft>
              <a:buFont typeface="Arial" pitchFamily="34" charset="0"/>
              <a:buNone/>
              <a:defRPr/>
            </a:pPr>
            <a:endParaRPr lang="en-US"/>
          </a:p>
        </p:txBody>
      </p:sp>
      <p:sp>
        <p:nvSpPr>
          <p:cNvPr id="51" name="Text Placeholder 50"/>
          <p:cNvSpPr>
            <a:spLocks noGrp="1"/>
          </p:cNvSpPr>
          <p:nvPr>
            <p:ph type="body" sz="quarter" idx="143"/>
          </p:nvPr>
        </p:nvSpPr>
        <p:spPr/>
        <p:txBody>
          <a:bodyPr/>
          <a:lstStyle/>
          <a:p>
            <a:pPr marL="940479" indent="-940479" defTabSz="2507943" fontAlgn="auto">
              <a:spcAft>
                <a:spcPts val="0"/>
              </a:spcAft>
              <a:buFont typeface="Arial" pitchFamily="34" charset="0"/>
              <a:buNone/>
              <a:defRPr/>
            </a:pPr>
            <a:endParaRPr lang="en-US"/>
          </a:p>
        </p:txBody>
      </p:sp>
      <p:sp>
        <p:nvSpPr>
          <p:cNvPr id="52" name="Text Placeholder 51"/>
          <p:cNvSpPr>
            <a:spLocks noGrp="1"/>
          </p:cNvSpPr>
          <p:nvPr>
            <p:ph type="body" sz="quarter" idx="144"/>
          </p:nvPr>
        </p:nvSpPr>
        <p:spPr/>
        <p:txBody>
          <a:bodyPr/>
          <a:lstStyle/>
          <a:p>
            <a:pPr marL="940479" indent="-940479" defTabSz="2507943" fontAlgn="auto">
              <a:spcAft>
                <a:spcPts val="0"/>
              </a:spcAft>
              <a:buFont typeface="Arial" pitchFamily="34" charset="0"/>
              <a:buNone/>
              <a:defRPr/>
            </a:pPr>
            <a:endParaRPr lang="en-US"/>
          </a:p>
        </p:txBody>
      </p:sp>
      <p:sp>
        <p:nvSpPr>
          <p:cNvPr id="53" name="Text Placeholder 52"/>
          <p:cNvSpPr>
            <a:spLocks noGrp="1"/>
          </p:cNvSpPr>
          <p:nvPr>
            <p:ph type="body" sz="quarter" idx="145"/>
          </p:nvPr>
        </p:nvSpPr>
        <p:spPr/>
        <p:txBody>
          <a:bodyPr/>
          <a:lstStyle/>
          <a:p>
            <a:pPr marL="940479" indent="-940479" defTabSz="2507943" fontAlgn="auto">
              <a:spcAft>
                <a:spcPts val="0"/>
              </a:spcAft>
              <a:buFont typeface="Arial" pitchFamily="34" charset="0"/>
              <a:buNone/>
              <a:defRPr/>
            </a:pPr>
            <a:endParaRPr lang="en-US"/>
          </a:p>
        </p:txBody>
      </p:sp>
      <p:sp>
        <p:nvSpPr>
          <p:cNvPr id="54" name="Text Placeholder 53"/>
          <p:cNvSpPr>
            <a:spLocks noGrp="1"/>
          </p:cNvSpPr>
          <p:nvPr>
            <p:ph type="body" sz="quarter" idx="146"/>
          </p:nvPr>
        </p:nvSpPr>
        <p:spPr/>
        <p:txBody>
          <a:bodyPr/>
          <a:lstStyle/>
          <a:p>
            <a:pPr marL="940479" indent="-940479" defTabSz="2507943" fontAlgn="auto">
              <a:spcAft>
                <a:spcPts val="0"/>
              </a:spcAft>
              <a:buFont typeface="Arial" pitchFamily="34" charset="0"/>
              <a:buNone/>
              <a:defRPr/>
            </a:pPr>
            <a:endParaRPr lang="en-US"/>
          </a:p>
        </p:txBody>
      </p:sp>
      <p:sp>
        <p:nvSpPr>
          <p:cNvPr id="55" name="Text Placeholder 54"/>
          <p:cNvSpPr>
            <a:spLocks noGrp="1"/>
          </p:cNvSpPr>
          <p:nvPr>
            <p:ph type="body" sz="quarter" idx="147"/>
          </p:nvPr>
        </p:nvSpPr>
        <p:spPr/>
        <p:txBody>
          <a:bodyPr/>
          <a:lstStyle/>
          <a:p>
            <a:pPr marL="940479" indent="-940479" defTabSz="2507943" fontAlgn="auto">
              <a:spcAft>
                <a:spcPts val="0"/>
              </a:spcAft>
              <a:buFont typeface="Arial" pitchFamily="34" charset="0"/>
              <a:buNone/>
              <a:defRPr/>
            </a:pPr>
            <a:endParaRPr lang="en-US"/>
          </a:p>
        </p:txBody>
      </p:sp>
      <p:sp>
        <p:nvSpPr>
          <p:cNvPr id="56" name="Text Placeholder 55"/>
          <p:cNvSpPr>
            <a:spLocks noGrp="1"/>
          </p:cNvSpPr>
          <p:nvPr>
            <p:ph type="body" sz="quarter" idx="148"/>
          </p:nvPr>
        </p:nvSpPr>
        <p:spPr/>
        <p:txBody>
          <a:bodyPr/>
          <a:lstStyle/>
          <a:p>
            <a:pPr marL="940479" indent="-940479" defTabSz="2507943" fontAlgn="auto">
              <a:spcAft>
                <a:spcPts val="0"/>
              </a:spcAft>
              <a:buFont typeface="Arial" pitchFamily="34" charset="0"/>
              <a:buNone/>
              <a:defRPr/>
            </a:pPr>
            <a:endParaRPr lang="en-US"/>
          </a:p>
        </p:txBody>
      </p:sp>
      <p:sp>
        <p:nvSpPr>
          <p:cNvPr id="57" name="Text Placeholder 56"/>
          <p:cNvSpPr>
            <a:spLocks noGrp="1"/>
          </p:cNvSpPr>
          <p:nvPr>
            <p:ph type="body" sz="quarter" idx="149"/>
          </p:nvPr>
        </p:nvSpPr>
        <p:spPr/>
        <p:txBody>
          <a:bodyPr/>
          <a:lstStyle/>
          <a:p>
            <a:pPr marL="940479" indent="-940479" defTabSz="2507943" fontAlgn="auto">
              <a:spcAft>
                <a:spcPts val="0"/>
              </a:spcAft>
              <a:buFont typeface="Arial" pitchFamily="34" charset="0"/>
              <a:buNone/>
              <a:defRPr/>
            </a:pPr>
            <a:endParaRPr lang="en-US"/>
          </a:p>
        </p:txBody>
      </p:sp>
      <p:sp>
        <p:nvSpPr>
          <p:cNvPr id="58" name="Rectangle 57">
            <a:extLst>
              <a:ext uri="{FF2B5EF4-FFF2-40B4-BE49-F238E27FC236}">
                <a16:creationId xmlns="" xmlns:a16="http://schemas.microsoft.com/office/drawing/2014/main" id="{0D201DE9-BA93-9545-9B57-0AF3741D6DDE}"/>
              </a:ext>
            </a:extLst>
          </p:cNvPr>
          <p:cNvSpPr/>
          <p:nvPr/>
        </p:nvSpPr>
        <p:spPr>
          <a:xfrm>
            <a:off x="565116" y="413422"/>
            <a:ext cx="26295385" cy="1632119"/>
          </a:xfrm>
          <a:prstGeom prst="rect">
            <a:avLst/>
          </a:prstGeom>
        </p:spPr>
        <p:txBody>
          <a:bodyPr wrap="square" lIns="31373" tIns="15687" rIns="31373" bIns="15687">
            <a:spAutoFit/>
          </a:bodyPr>
          <a:lstStyle/>
          <a:p>
            <a:pPr algn="ctr"/>
            <a:r>
              <a:rPr lang="en-US" sz="3200" dirty="0">
                <a:solidFill>
                  <a:srgbClr val="000000"/>
                </a:solidFill>
                <a:latin typeface="Trebuchet MS"/>
                <a:ea typeface="Lucida Grande"/>
                <a:cs typeface="Trebuchet MS"/>
              </a:rPr>
              <a:t>Wirelessly Powered, Battery-Free Peripheral Nerve Stimulation at the </a:t>
            </a:r>
            <a:r>
              <a:rPr lang="en-US" sz="3200" dirty="0" err="1">
                <a:solidFill>
                  <a:srgbClr val="000000"/>
                </a:solidFill>
                <a:latin typeface="Trebuchet MS"/>
                <a:ea typeface="Lucida Grande"/>
                <a:cs typeface="Trebuchet MS"/>
              </a:rPr>
              <a:t>Suprascapular</a:t>
            </a:r>
            <a:r>
              <a:rPr lang="en-US" sz="3200" dirty="0">
                <a:solidFill>
                  <a:srgbClr val="000000"/>
                </a:solidFill>
                <a:latin typeface="Trebuchet MS"/>
                <a:ea typeface="Lucida Grande"/>
                <a:cs typeface="Trebuchet MS"/>
              </a:rPr>
              <a:t> Nerve for the Treatment of Chronic Shoulder Pain</a:t>
            </a:r>
          </a:p>
          <a:p>
            <a:pPr algn="ctr"/>
            <a:r>
              <a:rPr lang="en-US" sz="2400" b="1" dirty="0" err="1">
                <a:latin typeface="Trebuchet MS"/>
                <a:cs typeface="Trebuchet MS"/>
              </a:rPr>
              <a:t>Iden</a:t>
            </a:r>
            <a:r>
              <a:rPr lang="en-US" sz="2400" b="1" dirty="0">
                <a:latin typeface="Trebuchet MS"/>
                <a:cs typeface="Trebuchet MS"/>
              </a:rPr>
              <a:t> Cowan, MD</a:t>
            </a:r>
            <a:r>
              <a:rPr lang="en-US" sz="2400" b="1" baseline="30000" dirty="0">
                <a:latin typeface="Trebuchet MS"/>
                <a:cs typeface="Trebuchet MS"/>
              </a:rPr>
              <a:t>1</a:t>
            </a:r>
            <a:r>
              <a:rPr lang="en-US" sz="2400" b="1" dirty="0">
                <a:latin typeface="Trebuchet MS"/>
                <a:cs typeface="Trebuchet MS"/>
              </a:rPr>
              <a:t>, Niek Vanquathem, BA</a:t>
            </a:r>
            <a:r>
              <a:rPr lang="en-US" sz="2400" b="1" baseline="30000" dirty="0">
                <a:latin typeface="Trebuchet MS"/>
                <a:cs typeface="Trebuchet MS"/>
              </a:rPr>
              <a:t>2</a:t>
            </a:r>
            <a:endParaRPr lang="en-US" sz="2400" b="1" dirty="0">
              <a:latin typeface="Trebuchet MS"/>
              <a:cs typeface="Trebuchet MS"/>
            </a:endParaRPr>
          </a:p>
          <a:p>
            <a:pPr algn="ctr"/>
            <a:r>
              <a:rPr lang="en-US" sz="2400" b="1" i="1" baseline="30000" dirty="0">
                <a:latin typeface="Trebuchet MS"/>
                <a:cs typeface="Trebuchet MS"/>
              </a:rPr>
              <a:t>1</a:t>
            </a:r>
            <a:r>
              <a:rPr lang="en-US" sz="2400" b="1" i="1" dirty="0">
                <a:latin typeface="Trebuchet MS"/>
                <a:cs typeface="Trebuchet MS"/>
              </a:rPr>
              <a:t>Capitol Pain Institute , </a:t>
            </a:r>
            <a:r>
              <a:rPr lang="en-US" sz="2400" b="1" i="1" baseline="30000" dirty="0">
                <a:latin typeface="Trebuchet MS"/>
                <a:cs typeface="Trebuchet MS"/>
              </a:rPr>
              <a:t>2</a:t>
            </a:r>
            <a:r>
              <a:rPr lang="en-US" sz="2400" b="1" i="1" dirty="0">
                <a:latin typeface="Trebuchet MS"/>
                <a:cs typeface="Trebuchet MS"/>
              </a:rPr>
              <a:t>S</a:t>
            </a:r>
            <a:r>
              <a:rPr lang="de-DE" sz="2400" b="1" i="1" dirty="0" err="1">
                <a:latin typeface="Trebuchet MS"/>
                <a:cs typeface="Trebuchet MS"/>
              </a:rPr>
              <a:t>timwave</a:t>
            </a:r>
            <a:r>
              <a:rPr lang="de-DE" sz="2400" b="1" i="1" dirty="0">
                <a:latin typeface="Trebuchet MS"/>
                <a:cs typeface="Trebuchet MS"/>
              </a:rPr>
              <a:t> LLC, USA </a:t>
            </a:r>
          </a:p>
          <a:p>
            <a:endParaRPr lang="de-DE" sz="2400" i="1" dirty="0">
              <a:latin typeface="Trebuchet MS"/>
              <a:cs typeface="Trebuchet MS"/>
            </a:endParaRPr>
          </a:p>
        </p:txBody>
      </p:sp>
      <p:sp>
        <p:nvSpPr>
          <p:cNvPr id="67" name="Text Placeholder 14"/>
          <p:cNvSpPr txBox="1">
            <a:spLocks/>
          </p:cNvSpPr>
          <p:nvPr/>
        </p:nvSpPr>
        <p:spPr bwMode="auto">
          <a:xfrm>
            <a:off x="20574823" y="6035660"/>
            <a:ext cx="6279386" cy="34846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just">
              <a:lnSpc>
                <a:spcPts val="2100"/>
              </a:lnSpc>
            </a:pPr>
            <a:r>
              <a:rPr lang="en-US" sz="1900" dirty="0"/>
              <a:t>The </a:t>
            </a:r>
            <a:r>
              <a:rPr lang="en-US" sz="1900" dirty="0" err="1" smtClean="0"/>
              <a:t>StimQ</a:t>
            </a:r>
            <a:r>
              <a:rPr lang="en-US" sz="1900" smtClean="0"/>
              <a:t> PNS System </a:t>
            </a:r>
            <a:r>
              <a:rPr lang="en-US" sz="1900" dirty="0"/>
              <a:t>(Fig. 2) utilizes wireless technology. Each stimulator contains four or eight contacts (1.3 mm in diameter with 4 mm spacing) with embedded electronics and a separate, mated receiver component. A small, externally wearable, rechargeable transmitter attached to a transmitting antenna worn in clothing provides the energy to power the implanted device wirelessly through the skin. The device uses pulsed electrical current to create an electrical field that acts on nerves to inhibit the transmission of pain signals to the brain. </a:t>
            </a:r>
          </a:p>
          <a:p>
            <a:endParaRPr lang="en-US" altLang="en-US" dirty="0"/>
          </a:p>
        </p:txBody>
      </p:sp>
      <p:sp>
        <p:nvSpPr>
          <p:cNvPr id="68" name="Rechteck 73">
            <a:extLst>
              <a:ext uri="{FF2B5EF4-FFF2-40B4-BE49-F238E27FC236}">
                <a16:creationId xmlns="" xmlns:a16="http://schemas.microsoft.com/office/drawing/2014/main" id="{F5FA3F28-68EE-7D4F-80F4-ECCF8C349F60}"/>
              </a:ext>
            </a:extLst>
          </p:cNvPr>
          <p:cNvSpPr/>
          <p:nvPr/>
        </p:nvSpPr>
        <p:spPr>
          <a:xfrm>
            <a:off x="21942132" y="9065594"/>
            <a:ext cx="3175286" cy="216346"/>
          </a:xfrm>
          <a:prstGeom prst="rect">
            <a:avLst/>
          </a:prstGeom>
        </p:spPr>
        <p:txBody>
          <a:bodyPr wrap="square" lIns="31373" tIns="15687" rIns="31373" bIns="15687">
            <a:spAutoFit/>
          </a:bodyPr>
          <a:lstStyle/>
          <a:p>
            <a:pPr algn="ctr"/>
            <a:r>
              <a:rPr lang="en-US" sz="1200" b="1" dirty="0">
                <a:latin typeface="Arial"/>
                <a:cs typeface="Arial"/>
              </a:rPr>
              <a:t>Fig. 2: System components</a:t>
            </a:r>
            <a:endParaRPr lang="de-DE" sz="1200" b="1" dirty="0">
              <a:latin typeface="Arial"/>
              <a:cs typeface="Arial"/>
            </a:endParaRPr>
          </a:p>
        </p:txBody>
      </p:sp>
      <p:sp>
        <p:nvSpPr>
          <p:cNvPr id="72" name="Text Placeholder 15"/>
          <p:cNvSpPr txBox="1">
            <a:spLocks/>
          </p:cNvSpPr>
          <p:nvPr/>
        </p:nvSpPr>
        <p:spPr>
          <a:xfrm>
            <a:off x="20577968" y="12384845"/>
            <a:ext cx="6279386" cy="428684"/>
          </a:xfrm>
          <a:prstGeom prst="rect">
            <a:avLst/>
          </a:prstGeom>
          <a:solidFill>
            <a:schemeClr val="accent5">
              <a:lumMod val="50000"/>
            </a:schemeClr>
          </a:solidFill>
        </p:spPr>
        <p:txBody>
          <a:bodyPr wrap="square" lIns="52249" tIns="52249" rIns="52249" bIns="52249" anchor="ctr" anchorCtr="0">
            <a:spAutoFit/>
          </a:bodyPr>
          <a:lstStyle>
            <a:lvl1pPr marL="939800" indent="-939800" algn="ctr" defTabSz="2506663" rtl="0" eaLnBrk="1" fontAlgn="base" hangingPunct="1">
              <a:spcBef>
                <a:spcPct val="20000"/>
              </a:spcBef>
              <a:spcAft>
                <a:spcPct val="0"/>
              </a:spcAft>
              <a:buFont typeface="Arial" charset="0"/>
              <a:buNone/>
              <a:defRPr sz="2100" b="1" kern="1200" baseline="0">
                <a:solidFill>
                  <a:schemeClr val="bg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940479" indent="-940479" defTabSz="2507943" fontAlgn="auto">
              <a:spcAft>
                <a:spcPts val="0"/>
              </a:spcAft>
              <a:buFont typeface="Arial" pitchFamily="34" charset="0"/>
              <a:buNone/>
              <a:defRPr/>
            </a:pPr>
            <a:r>
              <a:rPr lang="en-US" dirty="0"/>
              <a:t>References</a:t>
            </a:r>
          </a:p>
        </p:txBody>
      </p:sp>
      <p:sp>
        <p:nvSpPr>
          <p:cNvPr id="73" name="Text Placeholder 18">
            <a:extLst>
              <a:ext uri="{FF2B5EF4-FFF2-40B4-BE49-F238E27FC236}">
                <a16:creationId xmlns="" xmlns:a16="http://schemas.microsoft.com/office/drawing/2014/main" id="{F465A367-EA8D-1A47-A7B0-9307821949D5}"/>
              </a:ext>
            </a:extLst>
          </p:cNvPr>
          <p:cNvSpPr txBox="1">
            <a:spLocks/>
          </p:cNvSpPr>
          <p:nvPr/>
        </p:nvSpPr>
        <p:spPr bwMode="auto">
          <a:xfrm>
            <a:off x="20536813" y="12813529"/>
            <a:ext cx="6323688" cy="2562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228600" lvl="0" indent="-228600">
              <a:buFont typeface="+mj-lt"/>
              <a:buAutoNum type="arabicPeriod"/>
            </a:pPr>
            <a:r>
              <a:rPr lang="en-US" sz="900" dirty="0"/>
              <a:t>Antoniadis G,  Richter HP, </a:t>
            </a:r>
            <a:r>
              <a:rPr lang="en-US" sz="900" dirty="0" err="1"/>
              <a:t>Rath</a:t>
            </a:r>
            <a:r>
              <a:rPr lang="en-US" sz="900" dirty="0"/>
              <a:t> S, et al. .  </a:t>
            </a:r>
            <a:r>
              <a:rPr lang="en-US" sz="900" dirty="0" err="1"/>
              <a:t>Suprascapular</a:t>
            </a:r>
            <a:r>
              <a:rPr lang="en-US" sz="900" dirty="0"/>
              <a:t> nerve entrapment: experience with 28 cases.  </a:t>
            </a:r>
            <a:r>
              <a:rPr lang="en-US" sz="900" i="1" dirty="0"/>
              <a:t>J </a:t>
            </a:r>
            <a:r>
              <a:rPr lang="en-US" sz="900" i="1" dirty="0" err="1"/>
              <a:t>Neurosurg</a:t>
            </a:r>
            <a:r>
              <a:rPr lang="en-US" sz="900" dirty="0"/>
              <a:t>. 1996; 85:1020 –1025.</a:t>
            </a:r>
          </a:p>
          <a:p>
            <a:pPr marL="228600" lvl="0" indent="-228600">
              <a:buFont typeface="+mj-lt"/>
              <a:buAutoNum type="arabicPeriod"/>
            </a:pPr>
            <a:r>
              <a:rPr lang="en-US" sz="900" dirty="0" err="1"/>
              <a:t>Vastamaki</a:t>
            </a:r>
            <a:r>
              <a:rPr lang="en-US" sz="900" dirty="0"/>
              <a:t> M,  </a:t>
            </a:r>
            <a:r>
              <a:rPr lang="en-US" sz="900" dirty="0" err="1"/>
              <a:t>Goransson</a:t>
            </a:r>
            <a:r>
              <a:rPr lang="en-US" sz="900" dirty="0"/>
              <a:t> H. </a:t>
            </a:r>
            <a:r>
              <a:rPr lang="en-US" sz="900" dirty="0" err="1"/>
              <a:t>Suprascapular</a:t>
            </a:r>
            <a:r>
              <a:rPr lang="en-US" sz="900" dirty="0"/>
              <a:t> nerve entrapment.  </a:t>
            </a:r>
            <a:r>
              <a:rPr lang="en-US" sz="900" i="1" dirty="0" err="1"/>
              <a:t>Clin</a:t>
            </a:r>
            <a:r>
              <a:rPr lang="en-US" sz="900" i="1" dirty="0"/>
              <a:t> </a:t>
            </a:r>
            <a:r>
              <a:rPr lang="en-US" sz="900" i="1" dirty="0" err="1"/>
              <a:t>Orthop</a:t>
            </a:r>
            <a:r>
              <a:rPr lang="en-US" sz="900" dirty="0"/>
              <a:t>. 1993;( 297): 135 –143.</a:t>
            </a:r>
          </a:p>
          <a:p>
            <a:pPr marL="228600" lvl="0" indent="-228600">
              <a:buFont typeface="+mj-lt"/>
              <a:buAutoNum type="arabicPeriod"/>
            </a:pPr>
            <a:r>
              <a:rPr lang="en-US" sz="900" dirty="0"/>
              <a:t>Massenet V, </a:t>
            </a:r>
            <a:r>
              <a:rPr lang="en-US" sz="900" dirty="0" err="1"/>
              <a:t>Crielaard</a:t>
            </a:r>
            <a:r>
              <a:rPr lang="en-US" sz="900" dirty="0"/>
              <a:t> JM. [SUPRASCAPULAR NEUROPATHY]. </a:t>
            </a:r>
            <a:r>
              <a:rPr lang="en-US" sz="900" i="1" dirty="0"/>
              <a:t>Rev Med Liege.</a:t>
            </a:r>
            <a:r>
              <a:rPr lang="en-US" sz="900" dirty="0"/>
              <a:t> 2016 May;71(5):242-7. </a:t>
            </a:r>
          </a:p>
          <a:p>
            <a:pPr marL="228600" lvl="0" indent="-228600">
              <a:buFont typeface="+mj-lt"/>
              <a:buAutoNum type="arabicPeriod"/>
            </a:pPr>
            <a:r>
              <a:rPr lang="en-US" sz="900" dirty="0"/>
              <a:t>Cummins CA, Messer TM, </a:t>
            </a:r>
            <a:r>
              <a:rPr lang="en-US" sz="900" dirty="0" err="1"/>
              <a:t>Nuber</a:t>
            </a:r>
            <a:r>
              <a:rPr lang="en-US" sz="900" dirty="0"/>
              <a:t> GW. </a:t>
            </a:r>
            <a:r>
              <a:rPr lang="en-US" sz="900" dirty="0" err="1"/>
              <a:t>Suprascapular</a:t>
            </a:r>
            <a:r>
              <a:rPr lang="en-US" sz="900" dirty="0"/>
              <a:t> nerve entrapment</a:t>
            </a:r>
            <a:r>
              <a:rPr lang="en-US" sz="900" i="1" dirty="0"/>
              <a:t>. J Bone Joint </a:t>
            </a:r>
            <a:r>
              <a:rPr lang="en-US" sz="900" i="1" dirty="0" err="1"/>
              <a:t>Surg</a:t>
            </a:r>
            <a:r>
              <a:rPr lang="en-US" sz="900" i="1" dirty="0"/>
              <a:t> Am.</a:t>
            </a:r>
            <a:r>
              <a:rPr lang="en-US" sz="900" dirty="0"/>
              <a:t> 2000 Mar;82(3):415-424.</a:t>
            </a:r>
          </a:p>
          <a:p>
            <a:pPr marL="228600" lvl="0" indent="-228600">
              <a:buFont typeface="+mj-lt"/>
              <a:buAutoNum type="arabicPeriod"/>
            </a:pPr>
            <a:r>
              <a:rPr lang="en-US" sz="900" dirty="0" err="1"/>
              <a:t>Trentman</a:t>
            </a:r>
            <a:r>
              <a:rPr lang="en-US" sz="900" dirty="0"/>
              <a:t> TL, </a:t>
            </a:r>
            <a:r>
              <a:rPr lang="en-US" sz="900" dirty="0" err="1"/>
              <a:t>Slavin</a:t>
            </a:r>
            <a:r>
              <a:rPr lang="en-US" sz="900" dirty="0"/>
              <a:t> KV, Freeman JA, Zimmerman RS. Occipital </a:t>
            </a:r>
            <a:r>
              <a:rPr lang="en-US" sz="900" dirty="0" err="1"/>
              <a:t>nervestimulator</a:t>
            </a:r>
            <a:r>
              <a:rPr lang="en-US" sz="900" dirty="0"/>
              <a:t> placement via a </a:t>
            </a:r>
            <a:r>
              <a:rPr lang="en-US" sz="900" dirty="0" err="1"/>
              <a:t>retromastoid</a:t>
            </a:r>
            <a:r>
              <a:rPr lang="en-US" sz="900" dirty="0"/>
              <a:t> to </a:t>
            </a:r>
            <a:r>
              <a:rPr lang="en-US" sz="900" dirty="0" err="1"/>
              <a:t>infraclavicular</a:t>
            </a:r>
            <a:r>
              <a:rPr lang="en-US" sz="900" dirty="0"/>
              <a:t> </a:t>
            </a:r>
            <a:r>
              <a:rPr lang="en-US" sz="900" dirty="0" err="1"/>
              <a:t>approach:a</a:t>
            </a:r>
            <a:r>
              <a:rPr lang="en-US" sz="900" dirty="0"/>
              <a:t> technical report. </a:t>
            </a:r>
            <a:r>
              <a:rPr lang="en-US" sz="900" dirty="0" err="1"/>
              <a:t>Stereotact</a:t>
            </a:r>
            <a:r>
              <a:rPr lang="en-US" sz="900" dirty="0"/>
              <a:t> </a:t>
            </a:r>
            <a:r>
              <a:rPr lang="en-US" sz="900" dirty="0" err="1"/>
              <a:t>Funct</a:t>
            </a:r>
            <a:r>
              <a:rPr lang="en-US" sz="900" dirty="0"/>
              <a:t> </a:t>
            </a:r>
            <a:r>
              <a:rPr lang="en-US" sz="900" dirty="0" err="1"/>
              <a:t>Neurosurg</a:t>
            </a:r>
            <a:r>
              <a:rPr lang="en-US" sz="900" dirty="0"/>
              <a:t>. 2010; 88: 121-125.</a:t>
            </a:r>
          </a:p>
          <a:p>
            <a:pPr marL="228600" lvl="0" indent="-228600">
              <a:buFont typeface="+mj-lt"/>
              <a:buAutoNum type="arabicPeriod"/>
            </a:pPr>
            <a:r>
              <a:rPr lang="en-US" sz="900" dirty="0"/>
              <a:t> </a:t>
            </a:r>
            <a:r>
              <a:rPr lang="en-US" sz="900" dirty="0" err="1"/>
              <a:t>Eldabe</a:t>
            </a:r>
            <a:r>
              <a:rPr lang="en-US" sz="900" dirty="0"/>
              <a:t> S, </a:t>
            </a:r>
            <a:r>
              <a:rPr lang="en-US" sz="900" dirty="0" err="1"/>
              <a:t>Buchser</a:t>
            </a:r>
            <a:r>
              <a:rPr lang="en-US" sz="900" dirty="0"/>
              <a:t> E, Duarte R. Complications of spinal cord stimulation and peripheral nerve stimulation techniques: A review of the literature. Pain Med 2016; 17: 325-336. </a:t>
            </a:r>
          </a:p>
          <a:p>
            <a:pPr marL="228600" lvl="0" indent="-228600">
              <a:buFont typeface="+mj-lt"/>
              <a:buAutoNum type="arabicPeriod"/>
            </a:pPr>
            <a:r>
              <a:rPr lang="en-US" sz="900" dirty="0" err="1"/>
              <a:t>Ferretti</a:t>
            </a:r>
            <a:r>
              <a:rPr lang="en-US" sz="900" dirty="0"/>
              <a:t> A, </a:t>
            </a:r>
            <a:r>
              <a:rPr lang="en-US" sz="900" dirty="0" err="1"/>
              <a:t>Cerullo</a:t>
            </a:r>
            <a:r>
              <a:rPr lang="en-US" sz="900" dirty="0"/>
              <a:t> G, Russo G. </a:t>
            </a:r>
            <a:r>
              <a:rPr lang="en-US" sz="900" dirty="0" err="1"/>
              <a:t>Suprascapular</a:t>
            </a:r>
            <a:r>
              <a:rPr lang="en-US" sz="900" dirty="0"/>
              <a:t> neuropathy in volleyball players. J Bone Joint </a:t>
            </a:r>
            <a:r>
              <a:rPr lang="en-US" sz="900" dirty="0" err="1"/>
              <a:t>Surg</a:t>
            </a:r>
            <a:r>
              <a:rPr lang="en-US" sz="900" dirty="0"/>
              <a:t> Am. 1987 Feb;69(2):260-263.</a:t>
            </a:r>
          </a:p>
          <a:p>
            <a:pPr marL="228600" lvl="0" indent="-228600">
              <a:buFont typeface="+mj-lt"/>
              <a:buAutoNum type="arabicPeriod"/>
            </a:pPr>
            <a:r>
              <a:rPr lang="en-US" sz="900" dirty="0"/>
              <a:t>Callahan JD, Scully TB, Shapiro SA, Worth RM. </a:t>
            </a:r>
            <a:r>
              <a:rPr lang="en-US" sz="900" dirty="0" err="1"/>
              <a:t>Suprascapular</a:t>
            </a:r>
            <a:r>
              <a:rPr lang="en-US" sz="900" dirty="0"/>
              <a:t> nerve entrapment. A series of 27 cases. J </a:t>
            </a:r>
            <a:r>
              <a:rPr lang="en-US" sz="900" dirty="0" err="1"/>
              <a:t>Neurosurg</a:t>
            </a:r>
            <a:r>
              <a:rPr lang="en-US" sz="900" dirty="0"/>
              <a:t>. 1991 Jun;74(6):893-896. </a:t>
            </a:r>
          </a:p>
          <a:p>
            <a:pPr marL="228600" lvl="0" indent="-228600">
              <a:buFont typeface="+mj-lt"/>
              <a:buAutoNum type="arabicPeriod"/>
            </a:pPr>
            <a:r>
              <a:rPr lang="en-US" sz="900" dirty="0"/>
              <a:t>Post M. Diagnosis and treatment of </a:t>
            </a:r>
            <a:r>
              <a:rPr lang="en-US" sz="900" dirty="0" err="1"/>
              <a:t>suprascapular</a:t>
            </a:r>
            <a:r>
              <a:rPr lang="en-US" sz="900" dirty="0"/>
              <a:t> nerve entrapment.  </a:t>
            </a:r>
            <a:r>
              <a:rPr lang="en-US" sz="900" dirty="0" err="1"/>
              <a:t>Clin</a:t>
            </a:r>
            <a:r>
              <a:rPr lang="en-US" sz="900" dirty="0"/>
              <a:t> </a:t>
            </a:r>
            <a:r>
              <a:rPr lang="en-US" sz="900" dirty="0" err="1"/>
              <a:t>Orthop</a:t>
            </a:r>
            <a:r>
              <a:rPr lang="en-US" sz="900" dirty="0"/>
              <a:t>. 1999 ;(368): 92 – 100.</a:t>
            </a:r>
          </a:p>
        </p:txBody>
      </p:sp>
      <p:sp>
        <p:nvSpPr>
          <p:cNvPr id="76" name="Text Placeholder 12"/>
          <p:cNvSpPr>
            <a:spLocks noGrp="1"/>
          </p:cNvSpPr>
          <p:nvPr>
            <p:ph type="body" sz="quarter" idx="24"/>
          </p:nvPr>
        </p:nvSpPr>
        <p:spPr>
          <a:xfrm>
            <a:off x="13890522" y="9224525"/>
            <a:ext cx="6286500" cy="428684"/>
          </a:xfrm>
        </p:spPr>
        <p:txBody>
          <a:bodyPr/>
          <a:lstStyle/>
          <a:p>
            <a:pPr marL="940479" indent="-940479" defTabSz="2507943" fontAlgn="auto">
              <a:spcAft>
                <a:spcPts val="0"/>
              </a:spcAft>
              <a:buFont typeface="Arial" pitchFamily="34" charset="0"/>
              <a:buNone/>
              <a:defRPr/>
            </a:pPr>
            <a:r>
              <a:rPr lang="en-US" dirty="0"/>
              <a:t>Discussion</a:t>
            </a:r>
          </a:p>
        </p:txBody>
      </p:sp>
      <p:sp>
        <p:nvSpPr>
          <p:cNvPr id="77" name="Text Placeholder 16"/>
          <p:cNvSpPr>
            <a:spLocks noGrp="1"/>
          </p:cNvSpPr>
          <p:nvPr>
            <p:ph type="body" sz="quarter" idx="28"/>
          </p:nvPr>
        </p:nvSpPr>
        <p:spPr bwMode="auto">
          <a:xfrm>
            <a:off x="13892506" y="9573667"/>
            <a:ext cx="6282531" cy="65875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150"/>
              </a:lnSpc>
            </a:pPr>
            <a:r>
              <a:rPr lang="en-US" sz="1900" dirty="0">
                <a:solidFill>
                  <a:srgbClr val="000000"/>
                </a:solidFill>
              </a:rPr>
              <a:t>The suprascapular nerve can be injured or irritated in several ways. Mechanical stress, compression, or injury from surgical procedures or trauma can cause serious damage and lasting pain (6, 7). Suprascapular neuropathy may lead to weakness in muscles supplied by the nerve including the supraspinatus and infraspinatus muscles. In addition, patients may complain of weakness in the shoulder during movement, which may, or may not, be appreciated on clinical exam (8, 9).</a:t>
            </a:r>
          </a:p>
          <a:p>
            <a:pPr algn="just">
              <a:lnSpc>
                <a:spcPts val="2150"/>
              </a:lnSpc>
            </a:pPr>
            <a:r>
              <a:rPr lang="en-US" sz="1900" dirty="0">
                <a:solidFill>
                  <a:srgbClr val="000000"/>
                </a:solidFill>
              </a:rPr>
              <a:t>Diagnosis overall can be challenging as there are several other conditions that can paint a similar clinical picture including rotator cuff injury, cervical radicular pain, brachial plexopathy, bursitis and myofascial pain. A thorough history and exam are essential in finding the true source of the symptoms. Diagnostic injections of the suprascapular nerve are an important diagnostic tool.</a:t>
            </a:r>
          </a:p>
          <a:p>
            <a:pPr algn="just">
              <a:lnSpc>
                <a:spcPts val="2150"/>
              </a:lnSpc>
            </a:pPr>
            <a:r>
              <a:rPr lang="en-US" sz="1900" dirty="0">
                <a:solidFill>
                  <a:srgbClr val="000000"/>
                </a:solidFill>
              </a:rPr>
              <a:t>Placing an IPG in certain areas of the body can be challenging due to the lack of subcutaneous tissue, which makes the IPG placement risky and likely to cause significant discomfort to the patient</a:t>
            </a:r>
          </a:p>
        </p:txBody>
      </p:sp>
      <p:sp>
        <p:nvSpPr>
          <p:cNvPr id="78" name="Rechteck 73">
            <a:extLst>
              <a:ext uri="{FF2B5EF4-FFF2-40B4-BE49-F238E27FC236}">
                <a16:creationId xmlns="" xmlns:a16="http://schemas.microsoft.com/office/drawing/2014/main" id="{F5FA3F28-68EE-7D4F-80F4-ECCF8C349F60}"/>
              </a:ext>
            </a:extLst>
          </p:cNvPr>
          <p:cNvSpPr/>
          <p:nvPr/>
        </p:nvSpPr>
        <p:spPr>
          <a:xfrm>
            <a:off x="14447792" y="2903725"/>
            <a:ext cx="4927786" cy="401012"/>
          </a:xfrm>
          <a:prstGeom prst="rect">
            <a:avLst/>
          </a:prstGeom>
        </p:spPr>
        <p:txBody>
          <a:bodyPr wrap="square" lIns="31373" tIns="15687" rIns="31373" bIns="15687">
            <a:spAutoFit/>
          </a:bodyPr>
          <a:lstStyle/>
          <a:p>
            <a:pPr algn="ctr"/>
            <a:r>
              <a:rPr lang="en-US" sz="1200" b="1" dirty="0">
                <a:latin typeface="Arial"/>
                <a:cs typeface="Arial"/>
              </a:rPr>
              <a:t>Fig. 1: Image showing the four-contact </a:t>
            </a:r>
            <a:r>
              <a:rPr lang="en-US" sz="1200" b="1" dirty="0" err="1">
                <a:latin typeface="Arial"/>
                <a:cs typeface="Arial"/>
              </a:rPr>
              <a:t>neurostimulator</a:t>
            </a:r>
            <a:r>
              <a:rPr lang="en-US" sz="1200" b="1" dirty="0">
                <a:latin typeface="Arial"/>
                <a:cs typeface="Arial"/>
              </a:rPr>
              <a:t> at the </a:t>
            </a:r>
            <a:r>
              <a:rPr lang="en-US" sz="1200" b="1" dirty="0" err="1">
                <a:latin typeface="Arial"/>
                <a:cs typeface="Arial"/>
              </a:rPr>
              <a:t>suprascapular</a:t>
            </a:r>
            <a:r>
              <a:rPr lang="en-US" sz="1200" b="1" dirty="0">
                <a:latin typeface="Arial"/>
                <a:cs typeface="Arial"/>
              </a:rPr>
              <a:t> nerve branches inferior to the </a:t>
            </a:r>
            <a:r>
              <a:rPr lang="en-US" sz="1200" b="1" dirty="0" err="1">
                <a:latin typeface="Arial"/>
                <a:cs typeface="Arial"/>
              </a:rPr>
              <a:t>suprascapular</a:t>
            </a:r>
            <a:r>
              <a:rPr lang="en-US" sz="1200" b="1" dirty="0">
                <a:latin typeface="Arial"/>
                <a:cs typeface="Arial"/>
              </a:rPr>
              <a:t> notch</a:t>
            </a:r>
            <a:endParaRPr lang="de-DE" sz="1200" b="1" dirty="0">
              <a:latin typeface="Arial"/>
              <a:cs typeface="Arial"/>
            </a:endParaRPr>
          </a:p>
        </p:txBody>
      </p:sp>
      <p:pic>
        <p:nvPicPr>
          <p:cNvPr id="5" name="Picture 4" descr="Unknown-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99667" y="9281940"/>
            <a:ext cx="6260834" cy="3102905"/>
          </a:xfrm>
          <a:prstGeom prst="rect">
            <a:avLst/>
          </a:prstGeom>
        </p:spPr>
      </p:pic>
      <p:pic>
        <p:nvPicPr>
          <p:cNvPr id="2" name="Picture 1" descr="Untitl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3749" y="3429169"/>
            <a:ext cx="2685970" cy="3514885"/>
          </a:xfrm>
          <a:prstGeom prst="rect">
            <a:avLst/>
          </a:prstGeom>
        </p:spPr>
      </p:pic>
    </p:spTree>
  </p:cSld>
  <p:clrMapOvr>
    <a:masterClrMapping/>
  </p:clrMapOvr>
</p:sld>
</file>

<file path=ppt/theme/theme1.xml><?xml version="1.0" encoding="utf-8"?>
<a:theme xmlns:a="http://schemas.openxmlformats.org/drawingml/2006/main" name="PosterPresentations.com-42x60-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A0D15C-53C7-45F1-9F50-07FB898FC1C8}"/>
</file>

<file path=customXml/itemProps2.xml><?xml version="1.0" encoding="utf-8"?>
<ds:datastoreItem xmlns:ds="http://schemas.openxmlformats.org/officeDocument/2006/customXml" ds:itemID="{8E7013E1-8E4A-4193-A404-5A3C0710E3F8}"/>
</file>

<file path=customXml/itemProps3.xml><?xml version="1.0" encoding="utf-8"?>
<ds:datastoreItem xmlns:ds="http://schemas.openxmlformats.org/officeDocument/2006/customXml" ds:itemID="{6574858F-25DE-41F3-B0F2-3FD464FDBFBC}"/>
</file>

<file path=docProps/app.xml><?xml version="1.0" encoding="utf-8"?>
<Properties xmlns="http://schemas.openxmlformats.org/officeDocument/2006/extended-properties" xmlns:vt="http://schemas.openxmlformats.org/officeDocument/2006/docPropsVTypes">
  <Template>PosterPresentations.com-42x60-Template</Template>
  <TotalTime>390</TotalTime>
  <Words>1257</Words>
  <Application>Microsoft Macintosh PowerPoint</Application>
  <PresentationFormat>Custom</PresentationFormat>
  <Paragraphs>37</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PosterPresentations.com-42x60-Template</vt:lpstr>
      <vt:lpstr>1_Classic 3 Columns</vt:lpstr>
      <vt:lpstr>Classic - Wide Center</vt:lpstr>
      <vt:lpstr>Right Highlight</vt:lpstr>
      <vt:lpstr>PowerPoint Presentation</vt:lpstr>
    </vt:vector>
  </TitlesOfParts>
  <Company>University of Michigan Hospital and Health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Patil</dc:creator>
  <cp:lastModifiedBy>Niek Vanquathem</cp:lastModifiedBy>
  <cp:revision>47</cp:revision>
  <dcterms:created xsi:type="dcterms:W3CDTF">2016-12-07T21:25:59Z</dcterms:created>
  <dcterms:modified xsi:type="dcterms:W3CDTF">2020-11-27T11:44:00Z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