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3" autoAdjust="0"/>
  </p:normalViewPr>
  <p:slideViewPr>
    <p:cSldViewPr snapToGrid="0" snapToObjects="1">
      <p:cViewPr>
        <p:scale>
          <a:sx n="41" d="100"/>
          <a:sy n="41" d="100"/>
        </p:scale>
        <p:origin x="-1768" y="-1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6813" y="3381756"/>
            <a:ext cx="6285508" cy="65568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60"/>
              </a:lnSpc>
            </a:pPr>
            <a:r>
              <a:rPr lang="en-US" sz="2300" dirty="0"/>
              <a:t>The common </a:t>
            </a:r>
            <a:r>
              <a:rPr lang="en-US" sz="2300" dirty="0" err="1"/>
              <a:t>peroneal</a:t>
            </a:r>
            <a:r>
              <a:rPr lang="en-US" sz="2300" dirty="0"/>
              <a:t> nerve is a branch of the sciatic nerve beginning just </a:t>
            </a:r>
            <a:r>
              <a:rPr lang="en-US" sz="2300" dirty="0" err="1"/>
              <a:t>cephalad</a:t>
            </a:r>
            <a:r>
              <a:rPr lang="en-US" sz="2300" dirty="0"/>
              <a:t> to the popliteal fossa, then splitting into additional branches at the fibular head and continuing through the outer </a:t>
            </a:r>
            <a:r>
              <a:rPr lang="en-US" sz="2300" dirty="0" smtClean="0"/>
              <a:t>calf (1). </a:t>
            </a:r>
            <a:r>
              <a:rPr lang="en-US" sz="2300" dirty="0"/>
              <a:t>It can be vulnerable to damage from trauma as portions along its pathway are fairly superficial. It is also one of the most commonly involved nerves in complex regional pain syndrome (CRPS) of the foot and ankle </a:t>
            </a:r>
            <a:r>
              <a:rPr lang="en-US" sz="2300" dirty="0" smtClean="0"/>
              <a:t>region (2). </a:t>
            </a:r>
            <a:r>
              <a:rPr lang="en-US" sz="2300" dirty="0"/>
              <a:t>Symptoms of </a:t>
            </a:r>
            <a:r>
              <a:rPr lang="en-US" sz="2300" dirty="0" smtClean="0"/>
              <a:t>CRPS include </a:t>
            </a:r>
            <a:r>
              <a:rPr lang="en-US" sz="2300" dirty="0"/>
              <a:t>“burning” </a:t>
            </a:r>
            <a:r>
              <a:rPr lang="en-US" sz="2300" dirty="0" smtClean="0"/>
              <a:t>and </a:t>
            </a:r>
            <a:r>
              <a:rPr lang="en-US" sz="2300" dirty="0"/>
              <a:t>“aching” pain </a:t>
            </a:r>
            <a:r>
              <a:rPr lang="en-US" sz="2300" dirty="0" smtClean="0"/>
              <a:t>as </a:t>
            </a:r>
            <a:r>
              <a:rPr lang="en-US" sz="2300" dirty="0"/>
              <a:t>well as a variety of stimulus-evoked pain sensations, including </a:t>
            </a:r>
            <a:r>
              <a:rPr lang="en-US" sz="2300" dirty="0" err="1"/>
              <a:t>hyperalgesia</a:t>
            </a:r>
            <a:r>
              <a:rPr lang="en-US" sz="2300" dirty="0"/>
              <a:t> and </a:t>
            </a:r>
            <a:r>
              <a:rPr lang="en-US" sz="2300" dirty="0" err="1"/>
              <a:t>allodynia</a:t>
            </a:r>
            <a:r>
              <a:rPr lang="en-US" sz="2300" dirty="0"/>
              <a:t> (with mechanical, cold, and sometimes heat sensitivity</a:t>
            </a:r>
            <a:r>
              <a:rPr lang="en-US" sz="2300" dirty="0" smtClean="0"/>
              <a:t>)(3).</a:t>
            </a:r>
            <a:endParaRPr lang="en-US" sz="2300" dirty="0"/>
          </a:p>
          <a:p>
            <a:pPr algn="just"/>
            <a:endParaRPr lang="en-US" sz="23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67532" y="9467723"/>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00732" y="3018679"/>
            <a:ext cx="6280546" cy="13541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60"/>
              </a:lnSpc>
            </a:pPr>
            <a:r>
              <a:rPr lang="en-US" sz="2300" dirty="0"/>
              <a:t>left </a:t>
            </a:r>
            <a:r>
              <a:rPr lang="en-US" sz="2300" dirty="0" err="1"/>
              <a:t>peroneal</a:t>
            </a:r>
            <a:r>
              <a:rPr lang="en-US" sz="2300" dirty="0"/>
              <a:t> nerve. A 13-gauge (G) introducer was used to enter the skin </a:t>
            </a:r>
            <a:r>
              <a:rPr lang="en-US" sz="2300" dirty="0" smtClean="0"/>
              <a:t>and was positioned subcutaneously progressing from the mid outer calf to the posterior aspect of the fibular head. </a:t>
            </a:r>
            <a:r>
              <a:rPr lang="en-US" sz="2300" dirty="0"/>
              <a:t>The </a:t>
            </a:r>
            <a:r>
              <a:rPr lang="en-US" sz="2300" dirty="0" smtClean="0"/>
              <a:t>first electrode array was </a:t>
            </a:r>
            <a:r>
              <a:rPr lang="en-US" sz="2300" dirty="0"/>
              <a:t>inserted through the introducer </a:t>
            </a:r>
            <a:r>
              <a:rPr lang="en-US" sz="2300" dirty="0" smtClean="0"/>
              <a:t>and placed parallel to the common </a:t>
            </a:r>
            <a:r>
              <a:rPr lang="en-US" sz="2300" dirty="0" err="1" smtClean="0"/>
              <a:t>peroneal</a:t>
            </a:r>
            <a:r>
              <a:rPr lang="en-US" sz="2300" dirty="0" smtClean="0"/>
              <a:t> nerve. </a:t>
            </a:r>
            <a:r>
              <a:rPr lang="en-US" sz="2300" dirty="0"/>
              <a:t>The contacts were confirmed to be </a:t>
            </a:r>
            <a:r>
              <a:rPr lang="en-US" sz="2300" dirty="0" smtClean="0"/>
              <a:t>over the fibular head. The steering </a:t>
            </a:r>
            <a:r>
              <a:rPr lang="en-US" sz="2300" dirty="0" err="1" smtClean="0"/>
              <a:t>stylet</a:t>
            </a:r>
            <a:r>
              <a:rPr lang="en-US" sz="2300" dirty="0" smtClean="0"/>
              <a:t> was removed and receiver inserted into the inner lumen of the electrode array. </a:t>
            </a:r>
            <a:r>
              <a:rPr lang="en-US" sz="2300" dirty="0"/>
              <a:t>The trial </a:t>
            </a:r>
            <a:r>
              <a:rPr lang="en-US" sz="2300" dirty="0" smtClean="0"/>
              <a:t>stimulator was </a:t>
            </a:r>
            <a:r>
              <a:rPr lang="en-US" sz="2300" dirty="0"/>
              <a:t>then </a:t>
            </a:r>
            <a:r>
              <a:rPr lang="en-US" sz="2300" dirty="0" smtClean="0"/>
              <a:t>secured to the skin </a:t>
            </a:r>
            <a:r>
              <a:rPr lang="en-US" sz="2300" dirty="0"/>
              <a:t>with </a:t>
            </a:r>
            <a:r>
              <a:rPr lang="en-US" sz="2300" dirty="0" err="1"/>
              <a:t>Mastisol</a:t>
            </a:r>
            <a:r>
              <a:rPr lang="en-US" sz="2300" dirty="0"/>
              <a:t> and </a:t>
            </a:r>
            <a:r>
              <a:rPr lang="en-US" sz="2300" dirty="0" err="1"/>
              <a:t>Steri</a:t>
            </a:r>
            <a:r>
              <a:rPr lang="en-US" sz="2300" dirty="0"/>
              <a:t> Strips and completely covered under a sterile Tegaderm. The patient completed a </a:t>
            </a:r>
            <a:r>
              <a:rPr lang="en-US" sz="2300" dirty="0" smtClean="0"/>
              <a:t>trial </a:t>
            </a:r>
            <a:r>
              <a:rPr lang="en-US" sz="2300" dirty="0"/>
              <a:t>and reported </a:t>
            </a:r>
            <a:r>
              <a:rPr lang="en-US" sz="2300" dirty="0" smtClean="0"/>
              <a:t>50% </a:t>
            </a:r>
            <a:r>
              <a:rPr lang="en-US" sz="2300" dirty="0"/>
              <a:t>pain relief.</a:t>
            </a:r>
          </a:p>
          <a:p>
            <a:pPr algn="just">
              <a:lnSpc>
                <a:spcPts val="2860"/>
              </a:lnSpc>
            </a:pPr>
            <a:r>
              <a:rPr lang="en-US" sz="2300" b="1" i="1" dirty="0"/>
              <a:t>Permanent Implant: </a:t>
            </a:r>
            <a:r>
              <a:rPr lang="en-US" sz="2300" dirty="0" smtClean="0"/>
              <a:t>The trial stimulator was removed, an incision </a:t>
            </a:r>
            <a:r>
              <a:rPr lang="en-US" sz="2300" smtClean="0"/>
              <a:t>made and the </a:t>
            </a:r>
            <a:r>
              <a:rPr lang="en-US" sz="2300" dirty="0"/>
              <a:t>placement </a:t>
            </a:r>
            <a:r>
              <a:rPr lang="en-US" sz="2300" dirty="0" smtClean="0"/>
              <a:t>technique </a:t>
            </a:r>
            <a:r>
              <a:rPr lang="en-US" sz="2300" dirty="0"/>
              <a:t>for </a:t>
            </a:r>
            <a:r>
              <a:rPr lang="en-US" sz="2300" dirty="0" smtClean="0"/>
              <a:t>the permanent stimulator was repeated. The </a:t>
            </a:r>
            <a:r>
              <a:rPr lang="en-US" sz="2300" dirty="0"/>
              <a:t>steering </a:t>
            </a:r>
            <a:r>
              <a:rPr lang="en-US" sz="2300" dirty="0" err="1" smtClean="0"/>
              <a:t>stylet</a:t>
            </a:r>
            <a:r>
              <a:rPr lang="en-US" sz="2300" dirty="0" smtClean="0"/>
              <a:t> was </a:t>
            </a:r>
            <a:r>
              <a:rPr lang="en-US" sz="2300" dirty="0"/>
              <a:t>removed and </a:t>
            </a:r>
            <a:r>
              <a:rPr lang="en-US" sz="2300" dirty="0" smtClean="0"/>
              <a:t>a receiver </a:t>
            </a:r>
            <a:r>
              <a:rPr lang="en-US" sz="2300" dirty="0"/>
              <a:t>inserted into </a:t>
            </a:r>
            <a:r>
              <a:rPr lang="en-US" sz="2300" dirty="0" smtClean="0"/>
              <a:t>the inner lumen of the </a:t>
            </a:r>
            <a:r>
              <a:rPr lang="en-US" sz="2300" dirty="0"/>
              <a:t>electrode </a:t>
            </a:r>
            <a:r>
              <a:rPr lang="en-US" sz="2300" dirty="0" smtClean="0"/>
              <a:t>array. </a:t>
            </a:r>
            <a:r>
              <a:rPr lang="en-US" sz="2400" dirty="0"/>
              <a:t>approximately 10 cm from the first marker band on the electrode array and the </a:t>
            </a:r>
            <a:r>
              <a:rPr lang="en-US" sz="2400" dirty="0" err="1"/>
              <a:t>neurostimulator</a:t>
            </a:r>
            <a:r>
              <a:rPr lang="en-US" sz="2400" dirty="0"/>
              <a:t> tunneled to the pocket. A knot was tied to permanently mate the receiver and electrode array.</a:t>
            </a:r>
            <a:r>
              <a:rPr lang="en-US" sz="2400" dirty="0">
                <a:latin typeface="Trebuchet MS"/>
                <a:cs typeface="Trebuchet MS"/>
              </a:rPr>
              <a:t> The distal portion of the stimulator was coiled, sutured to itself to eliminate any sharp ends, and then sutured to the fascia. The pocket was closed with subcutaneous and then </a:t>
            </a:r>
            <a:r>
              <a:rPr lang="en-US" sz="2400" dirty="0" err="1">
                <a:latin typeface="Trebuchet MS"/>
                <a:cs typeface="Trebuchet MS"/>
              </a:rPr>
              <a:t>subcuticular</a:t>
            </a:r>
            <a:r>
              <a:rPr lang="en-US" sz="2400" dirty="0">
                <a:latin typeface="Trebuchet MS"/>
                <a:cs typeface="Trebuchet MS"/>
              </a:rPr>
              <a:t> sutures.</a:t>
            </a:r>
            <a:r>
              <a:rPr lang="en-US" sz="2400" dirty="0"/>
              <a:t> </a:t>
            </a:r>
            <a:r>
              <a:rPr lang="en-US" sz="2300" dirty="0" smtClean="0"/>
              <a:t>The device was </a:t>
            </a:r>
            <a:r>
              <a:rPr lang="en-US" sz="2300" dirty="0"/>
              <a:t>programmed with a frequency of 1499 Hz, pulse width of 30 </a:t>
            </a:r>
            <a:r>
              <a:rPr lang="en-US" sz="2300" dirty="0" err="1"/>
              <a:t>μs</a:t>
            </a:r>
            <a:r>
              <a:rPr lang="en-US" sz="2300" dirty="0"/>
              <a:t>, and current </a:t>
            </a:r>
            <a:r>
              <a:rPr lang="en-US" sz="2300" dirty="0" smtClean="0"/>
              <a:t>of1.2 mA. The </a:t>
            </a:r>
            <a:r>
              <a:rPr lang="en-US" sz="2400" dirty="0" smtClean="0"/>
              <a:t>Patient </a:t>
            </a:r>
            <a:r>
              <a:rPr lang="en-US" sz="2400" dirty="0"/>
              <a:t>wears a sleeve with pocket to hold antenna vertically on the outer calf </a:t>
            </a:r>
            <a:endParaRPr lang="en-US" sz="2300" dirty="0"/>
          </a:p>
        </p:txBody>
      </p:sp>
      <p:sp>
        <p:nvSpPr>
          <p:cNvPr id="11" name="Text Placeholder 10"/>
          <p:cNvSpPr>
            <a:spLocks noGrp="1"/>
          </p:cNvSpPr>
          <p:nvPr>
            <p:ph type="body" sz="quarter" idx="22"/>
          </p:nvPr>
        </p:nvSpPr>
        <p:spPr>
          <a:xfrm>
            <a:off x="591774" y="14238310"/>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886655" y="9108821"/>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502569"/>
            <a:ext cx="6279386" cy="2028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280"/>
              </a:lnSpc>
            </a:pPr>
            <a:r>
              <a:rPr lang="en-US" sz="2300" dirty="0"/>
              <a:t>Wirelessly powered, battery-free, peripheral nerve stimulation was a successful option for this patient </a:t>
            </a:r>
            <a:r>
              <a:rPr lang="en-US" sz="2300" dirty="0" smtClean="0"/>
              <a:t>suffering of </a:t>
            </a:r>
            <a:r>
              <a:rPr lang="en-US" sz="2300" dirty="0"/>
              <a:t>excruciating pain in the lower extremity as a result of trauma-related injury to the </a:t>
            </a:r>
            <a:r>
              <a:rPr lang="en-US" sz="2300" dirty="0" err="1"/>
              <a:t>peroneal</a:t>
            </a:r>
            <a:r>
              <a:rPr lang="en-US" sz="2300" dirty="0"/>
              <a:t> nerve that led to CRPS </a:t>
            </a:r>
            <a:r>
              <a:rPr lang="en-US" sz="2300" dirty="0" smtClean="0"/>
              <a:t>. </a:t>
            </a:r>
            <a:endParaRPr lang="en-US" altLang="en-US" sz="2300" dirty="0"/>
          </a:p>
        </p:txBody>
      </p:sp>
      <p:sp>
        <p:nvSpPr>
          <p:cNvPr id="16" name="Text Placeholder 15"/>
          <p:cNvSpPr>
            <a:spLocks noGrp="1"/>
          </p:cNvSpPr>
          <p:nvPr>
            <p:ph type="body" sz="quarter" idx="27"/>
          </p:nvPr>
        </p:nvSpPr>
        <p:spPr>
          <a:xfrm>
            <a:off x="20571678" y="5419338"/>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886655" y="9537505"/>
            <a:ext cx="6282531" cy="34492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300" dirty="0"/>
              <a:t>The patient received a permanent system after a successful trial (with VAS lowering to 3/10 from 7/10) and later reported 70% pain relief (VAS lowered to 2/10 from 7/10) 6 months after the permanent implant. He is now able the stand and walk for several hours, has increased sensation in his foot and is less likely to stumble or catch his toes as he walks. </a:t>
            </a:r>
            <a:endParaRPr lang="en-US" altLang="en-US" sz="2300" dirty="0"/>
          </a:p>
        </p:txBody>
      </p:sp>
      <p:sp>
        <p:nvSpPr>
          <p:cNvPr id="18" name="Text Placeholder 17"/>
          <p:cNvSpPr>
            <a:spLocks noGrp="1"/>
          </p:cNvSpPr>
          <p:nvPr>
            <p:ph type="body" sz="quarter" idx="29"/>
          </p:nvPr>
        </p:nvSpPr>
        <p:spPr>
          <a:xfrm>
            <a:off x="20577969" y="15366141"/>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4823" y="15751179"/>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dirty="0" err="1"/>
              <a:t>bvinhmd@gmail.com</a:t>
            </a:r>
            <a:r>
              <a:rPr lang="en-US" sz="2000" dirty="0"/>
              <a:t> </a:t>
            </a:r>
            <a:endParaRPr lang="en-US" sz="19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86813" y="9938557"/>
            <a:ext cx="6285508" cy="45382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60"/>
              </a:lnSpc>
            </a:pPr>
            <a:r>
              <a:rPr lang="en-US" sz="2300" dirty="0"/>
              <a:t>A 50-year-old male presented with pain along the left lateral calf and dorsal aspect of the foot subsequent to trauma to his leg 20 years prior that injured the superficial </a:t>
            </a:r>
            <a:r>
              <a:rPr lang="en-US" sz="2300" dirty="0" err="1"/>
              <a:t>peroneal</a:t>
            </a:r>
            <a:r>
              <a:rPr lang="en-US" sz="2300" dirty="0"/>
              <a:t> nerve. Spinal cord stimulation (SCS) was previously tried, but did not provide pain relief to the affected area. Other failed therapies include NSAIDS, opiates and physical therapy. Prior to his peripheral nerve stimulator trial, the patient was only able to ambulate for 15 minutes.</a:t>
            </a:r>
          </a:p>
          <a:p>
            <a:endParaRPr lang="en-US" altLang="en-US" sz="13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2" name="Picture Placeholder 1"/>
          <p:cNvPicPr>
            <a:picLocks noGrp="1" noChangeAspect="1"/>
          </p:cNvPicPr>
          <p:nvPr>
            <p:ph type="pic" sz="quarter" idx="115"/>
          </p:nvPr>
        </p:nvPicPr>
        <p:blipFill>
          <a:blip r:embed="rId3"/>
          <a:srcRect t="20738" b="20738"/>
          <a:stretch>
            <a:fillRect/>
          </a:stretch>
        </p:blipFill>
        <p:spPr bwMode="auto">
          <a:ln>
            <a:miter lim="800000"/>
            <a:headEnd/>
            <a:tailEnd/>
          </a:ln>
        </p:spPr>
      </p:pic>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xmlns="" id="{0D201DE9-BA93-9545-9B57-0AF3741D6DDE}"/>
              </a:ext>
            </a:extLst>
          </p:cNvPr>
          <p:cNvSpPr/>
          <p:nvPr/>
        </p:nvSpPr>
        <p:spPr>
          <a:xfrm>
            <a:off x="586813" y="644341"/>
            <a:ext cx="26295385" cy="1324342"/>
          </a:xfrm>
          <a:prstGeom prst="rect">
            <a:avLst/>
          </a:prstGeom>
        </p:spPr>
        <p:txBody>
          <a:bodyPr wrap="square" lIns="31373" tIns="15687" rIns="31373" bIns="15687">
            <a:spAutoFit/>
          </a:bodyPr>
          <a:lstStyle/>
          <a:p>
            <a:pPr algn="ctr"/>
            <a:r>
              <a:rPr lang="en-US" sz="2800" b="1" dirty="0" err="1"/>
              <a:t>Peroneal</a:t>
            </a:r>
            <a:r>
              <a:rPr lang="en-US" sz="2800" b="1" dirty="0"/>
              <a:t> Nerve Wireless Peripheral Nerve Stimulation  to Treat Lower Extremity Complex Regional Pain Syndrome </a:t>
            </a:r>
            <a:endParaRPr lang="en-US" sz="2800" b="1" dirty="0" smtClean="0"/>
          </a:p>
          <a:p>
            <a:pPr algn="ctr"/>
            <a:r>
              <a:rPr lang="en-US" sz="2800" b="1" dirty="0" err="1" smtClean="0">
                <a:latin typeface="Trebuchet MS"/>
                <a:cs typeface="Trebuchet MS"/>
              </a:rPr>
              <a:t>Baominh</a:t>
            </a:r>
            <a:r>
              <a:rPr lang="en-US" sz="2800" b="1" dirty="0" smtClean="0">
                <a:latin typeface="Trebuchet MS"/>
                <a:cs typeface="Trebuchet MS"/>
              </a:rPr>
              <a:t> Vinh</a:t>
            </a:r>
            <a:r>
              <a:rPr lang="en-US" sz="2800" b="1" baseline="30000" dirty="0" smtClean="0">
                <a:latin typeface="Trebuchet MS"/>
                <a:cs typeface="Trebuchet MS"/>
              </a:rPr>
              <a:t>1, </a:t>
            </a:r>
            <a:r>
              <a:rPr lang="en-US" sz="2800" b="1" dirty="0" smtClean="0">
                <a:latin typeface="Trebuchet MS"/>
                <a:cs typeface="Trebuchet MS"/>
              </a:rPr>
              <a:t>Niek Vanquathem</a:t>
            </a:r>
            <a:r>
              <a:rPr lang="en-US" sz="2800" b="1" baseline="30000" dirty="0" smtClean="0">
                <a:latin typeface="Trebuchet MS"/>
                <a:cs typeface="Trebuchet MS"/>
              </a:rPr>
              <a:t>2</a:t>
            </a:r>
            <a:endParaRPr lang="en-US" sz="2800" b="1" baseline="30000" dirty="0">
              <a:latin typeface="Trebuchet MS"/>
              <a:cs typeface="Trebuchet MS"/>
            </a:endParaRPr>
          </a:p>
          <a:p>
            <a:pPr algn="ctr"/>
            <a:r>
              <a:rPr lang="en-US" sz="2800" b="1" i="1" baseline="30000" dirty="0" smtClean="0">
                <a:latin typeface="Trebuchet MS"/>
                <a:cs typeface="Trebuchet MS"/>
              </a:rPr>
              <a:t>1</a:t>
            </a:r>
            <a:r>
              <a:rPr lang="en-US" sz="2800" b="1" i="1" dirty="0" smtClean="0">
                <a:latin typeface="Trebuchet MS"/>
                <a:cs typeface="Trebuchet MS"/>
              </a:rPr>
              <a:t>CY-Pain and Spine, </a:t>
            </a:r>
            <a:r>
              <a:rPr lang="en-US" sz="2800" b="1" i="1" baseline="30000" dirty="0" smtClean="0">
                <a:latin typeface="Trebuchet MS"/>
                <a:cs typeface="Trebuchet MS"/>
              </a:rPr>
              <a:t>2</a:t>
            </a:r>
            <a:r>
              <a:rPr lang="en-US" sz="2800" b="1" i="1" dirty="0" smtClean="0">
                <a:latin typeface="Trebuchet MS"/>
                <a:cs typeface="Trebuchet MS"/>
              </a:rPr>
              <a:t>Stimwave Technologies</a:t>
            </a:r>
            <a:endParaRPr lang="de-DE" sz="2400" i="1" dirty="0">
              <a:latin typeface="Trebuchet MS"/>
              <a:cs typeface="Trebuchet MS"/>
            </a:endParaRPr>
          </a:p>
        </p:txBody>
      </p:sp>
      <p:sp>
        <p:nvSpPr>
          <p:cNvPr id="65" name="Rechteck 73">
            <a:extLst>
              <a:ext uri="{FF2B5EF4-FFF2-40B4-BE49-F238E27FC236}">
                <a16:creationId xmlns:a16="http://schemas.microsoft.com/office/drawing/2014/main" xmlns="" id="{F5FA3F28-68EE-7D4F-80F4-ECCF8C349F60}"/>
              </a:ext>
            </a:extLst>
          </p:cNvPr>
          <p:cNvSpPr/>
          <p:nvPr/>
        </p:nvSpPr>
        <p:spPr>
          <a:xfrm>
            <a:off x="14970344" y="2951360"/>
            <a:ext cx="4047867" cy="401012"/>
          </a:xfrm>
          <a:prstGeom prst="rect">
            <a:avLst/>
          </a:prstGeom>
        </p:spPr>
        <p:txBody>
          <a:bodyPr wrap="square" lIns="31373" tIns="15687" rIns="31373" bIns="15687">
            <a:spAutoFit/>
          </a:bodyPr>
          <a:lstStyle/>
          <a:p>
            <a:pPr algn="ctr"/>
            <a:r>
              <a:rPr lang="en-US" sz="1200" b="1" dirty="0">
                <a:latin typeface="Arial"/>
                <a:cs typeface="Arial"/>
              </a:rPr>
              <a:t>Fig. 1: Image showing the </a:t>
            </a:r>
            <a:r>
              <a:rPr lang="en-US" sz="1200" b="1" dirty="0" err="1">
                <a:latin typeface="Arial"/>
                <a:cs typeface="Arial"/>
              </a:rPr>
              <a:t>quadripolar</a:t>
            </a:r>
            <a:r>
              <a:rPr lang="en-US" sz="1200" b="1" dirty="0">
                <a:latin typeface="Arial"/>
                <a:cs typeface="Arial"/>
              </a:rPr>
              <a:t> electrode array </a:t>
            </a:r>
            <a:r>
              <a:rPr lang="en-US" sz="1200" b="1" dirty="0" smtClean="0">
                <a:latin typeface="Arial"/>
                <a:cs typeface="Arial"/>
              </a:rPr>
              <a:t>parallel to the common </a:t>
            </a:r>
            <a:r>
              <a:rPr lang="en-US" sz="1200" b="1" dirty="0" err="1" smtClean="0">
                <a:latin typeface="Arial"/>
                <a:cs typeface="Arial"/>
              </a:rPr>
              <a:t>peroneal</a:t>
            </a:r>
            <a:r>
              <a:rPr lang="en-US" sz="1200" b="1" dirty="0" smtClean="0">
                <a:latin typeface="Arial"/>
                <a:cs typeface="Arial"/>
              </a:rPr>
              <a:t> nerve</a:t>
            </a:r>
            <a:endParaRPr lang="de-DE" sz="1200" b="1" dirty="0">
              <a:latin typeface="Arial"/>
              <a:cs typeface="Arial"/>
            </a:endParaRPr>
          </a:p>
        </p:txBody>
      </p:sp>
      <p:sp>
        <p:nvSpPr>
          <p:cNvPr id="67" name="Text Placeholder 14"/>
          <p:cNvSpPr txBox="1">
            <a:spLocks/>
          </p:cNvSpPr>
          <p:nvPr/>
        </p:nvSpPr>
        <p:spPr bwMode="auto">
          <a:xfrm>
            <a:off x="20571678" y="5848921"/>
            <a:ext cx="6279386" cy="4472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200"/>
              </a:lnSpc>
            </a:pPr>
            <a:r>
              <a:rPr lang="en-US" sz="2300" dirty="0"/>
              <a:t>The </a:t>
            </a:r>
            <a:r>
              <a:rPr lang="en-US" sz="2300" dirty="0" err="1" smtClean="0"/>
              <a:t>StimQ</a:t>
            </a:r>
            <a:r>
              <a:rPr lang="en-US" sz="2300" smtClean="0"/>
              <a:t> PNS System </a:t>
            </a:r>
            <a:r>
              <a:rPr lang="en-US" sz="2300" dirty="0"/>
              <a:t>(Fig. </a:t>
            </a:r>
            <a:r>
              <a:rPr lang="en-US" sz="2300" dirty="0" smtClean="0"/>
              <a:t>2) </a:t>
            </a:r>
            <a:r>
              <a:rPr lang="en-US" sz="2300" dirty="0"/>
              <a:t>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a16="http://schemas.microsoft.com/office/drawing/2014/main" xmlns="" id="{F5FA3F28-68EE-7D4F-80F4-ECCF8C349F60}"/>
              </a:ext>
            </a:extLst>
          </p:cNvPr>
          <p:cNvSpPr/>
          <p:nvPr/>
        </p:nvSpPr>
        <p:spPr>
          <a:xfrm>
            <a:off x="22166644" y="9825704"/>
            <a:ext cx="3175286" cy="216346"/>
          </a:xfrm>
          <a:prstGeom prst="rect">
            <a:avLst/>
          </a:prstGeom>
        </p:spPr>
        <p:txBody>
          <a:bodyPr wrap="square" lIns="31373" tIns="15687" rIns="31373" bIns="15687">
            <a:spAutoFit/>
          </a:bodyPr>
          <a:lstStyle/>
          <a:p>
            <a:pPr algn="ctr"/>
            <a:r>
              <a:rPr lang="en-US" sz="1200" b="1" dirty="0">
                <a:latin typeface="Arial"/>
                <a:cs typeface="Arial"/>
              </a:rPr>
              <a:t>Fig. </a:t>
            </a:r>
            <a:r>
              <a:rPr lang="en-US" sz="1200" b="1" dirty="0" smtClean="0">
                <a:latin typeface="Arial"/>
                <a:cs typeface="Arial"/>
              </a:rPr>
              <a:t>2: </a:t>
            </a:r>
            <a:r>
              <a:rPr lang="en-US" sz="1200" b="1" dirty="0">
                <a:latin typeface="Arial"/>
                <a:cs typeface="Arial"/>
              </a:rPr>
              <a:t>System components</a:t>
            </a:r>
            <a:endParaRPr lang="de-DE" sz="1200" b="1" dirty="0">
              <a:latin typeface="Arial"/>
              <a:cs typeface="Arial"/>
            </a:endParaRPr>
          </a:p>
        </p:txBody>
      </p:sp>
      <p:sp>
        <p:nvSpPr>
          <p:cNvPr id="72" name="Text Placeholder 15"/>
          <p:cNvSpPr txBox="1">
            <a:spLocks/>
          </p:cNvSpPr>
          <p:nvPr/>
        </p:nvSpPr>
        <p:spPr>
          <a:xfrm>
            <a:off x="20571678" y="12986788"/>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a16="http://schemas.microsoft.com/office/drawing/2014/main" xmlns="" id="{F465A367-EA8D-1A47-A7B0-9307821949D5}"/>
              </a:ext>
            </a:extLst>
          </p:cNvPr>
          <p:cNvSpPr txBox="1">
            <a:spLocks/>
          </p:cNvSpPr>
          <p:nvPr/>
        </p:nvSpPr>
        <p:spPr bwMode="auto">
          <a:xfrm>
            <a:off x="20577969" y="13415472"/>
            <a:ext cx="6323688" cy="19996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lgn="just">
              <a:buFont typeface="Arial"/>
              <a:buAutoNum type="arabicPeriod"/>
            </a:pPr>
            <a:r>
              <a:rPr lang="en-US" sz="1200" dirty="0" err="1" smtClean="0"/>
              <a:t>Palastanga</a:t>
            </a:r>
            <a:r>
              <a:rPr lang="en-US" sz="1200" dirty="0" smtClean="0"/>
              <a:t> N &amp; </a:t>
            </a:r>
            <a:r>
              <a:rPr lang="en-US" sz="1200" dirty="0" err="1" smtClean="0"/>
              <a:t>Soames</a:t>
            </a:r>
            <a:r>
              <a:rPr lang="en-US" sz="1200" dirty="0" smtClean="0"/>
              <a:t> R Anatomy and Human Movement, Structure and Function. 6</a:t>
            </a:r>
            <a:r>
              <a:rPr lang="en-US" sz="1200" baseline="30000" dirty="0" smtClean="0"/>
              <a:t>th</a:t>
            </a:r>
            <a:r>
              <a:rPr lang="en-US" sz="1200" dirty="0" smtClean="0"/>
              <a:t> ed. China: Elsevier (</a:t>
            </a:r>
            <a:r>
              <a:rPr lang="en-US" sz="1200" dirty="0" err="1" smtClean="0"/>
              <a:t>Churchil</a:t>
            </a:r>
            <a:r>
              <a:rPr lang="en-US" sz="1200" dirty="0" smtClean="0"/>
              <a:t> Livingstone) Limited; 2012</a:t>
            </a:r>
          </a:p>
          <a:p>
            <a:pPr marL="228600" lvl="0" indent="-228600" algn="just">
              <a:buFont typeface="Arial"/>
              <a:buAutoNum type="arabicPeriod"/>
            </a:pPr>
            <a:r>
              <a:rPr lang="en-US" sz="1200" dirty="0" err="1"/>
              <a:t>Chae</a:t>
            </a:r>
            <a:r>
              <a:rPr lang="en-US" sz="1200" dirty="0"/>
              <a:t>, Won </a:t>
            </a:r>
            <a:r>
              <a:rPr lang="en-US" sz="1200" dirty="0" err="1"/>
              <a:t>Soek</a:t>
            </a:r>
            <a:r>
              <a:rPr lang="en-US" sz="1200" dirty="0"/>
              <a:t> et al. “Reduction in mechanical </a:t>
            </a:r>
            <a:r>
              <a:rPr lang="en-US" sz="1200" dirty="0" err="1"/>
              <a:t>allodynia</a:t>
            </a:r>
            <a:r>
              <a:rPr lang="en-US" sz="1200" dirty="0"/>
              <a:t> in complex regional pain syndrome patients with ultrasound-guided pulsed radiofrequency treatment of the superficial </a:t>
            </a:r>
            <a:r>
              <a:rPr lang="en-US" sz="1200" dirty="0" err="1"/>
              <a:t>peroneal</a:t>
            </a:r>
            <a:r>
              <a:rPr lang="en-US" sz="1200" dirty="0"/>
              <a:t> nerve.” </a:t>
            </a:r>
            <a:r>
              <a:rPr lang="en-US" sz="1200" i="1" dirty="0"/>
              <a:t>The Korean journal of pain</a:t>
            </a:r>
            <a:r>
              <a:rPr lang="en-US" sz="1200" dirty="0"/>
              <a:t> vol. 29,4 (2016): 266-269. doi:10.3344/kjp.2016.29.4.266 </a:t>
            </a:r>
            <a:endParaRPr lang="en-US" sz="1200" dirty="0" smtClean="0"/>
          </a:p>
          <a:p>
            <a:pPr marL="228600" lvl="0" indent="-228600" algn="just">
              <a:buFont typeface="Arial"/>
              <a:buAutoNum type="arabicPeriod"/>
            </a:pPr>
            <a:r>
              <a:rPr lang="en-US" sz="1200" dirty="0" err="1"/>
              <a:t>Coderre</a:t>
            </a:r>
            <a:r>
              <a:rPr lang="en-US" sz="1200" dirty="0"/>
              <a:t> TJ, Bennett GJ (2010) A hypothesis for the cause of complex regional pain syndrome-type I (reflex sympathetic dystrophy): pain due to deep-tissue </a:t>
            </a:r>
            <a:r>
              <a:rPr lang="en-US" sz="1200" dirty="0" err="1"/>
              <a:t>microvascular</a:t>
            </a:r>
            <a:r>
              <a:rPr lang="en-US" sz="1200" dirty="0"/>
              <a:t> pathology. </a:t>
            </a:r>
            <a:r>
              <a:rPr lang="en-US" sz="1200" i="1" dirty="0"/>
              <a:t>Pain Med </a:t>
            </a:r>
            <a:r>
              <a:rPr lang="en-US" sz="1200" dirty="0"/>
              <a:t>11: 1224-1238. </a:t>
            </a:r>
          </a:p>
        </p:txBody>
      </p:sp>
      <p:sp>
        <p:nvSpPr>
          <p:cNvPr id="76" name="Text Placeholder 12"/>
          <p:cNvSpPr>
            <a:spLocks noGrp="1"/>
          </p:cNvSpPr>
          <p:nvPr>
            <p:ph type="body" sz="quarter" idx="24"/>
          </p:nvPr>
        </p:nvSpPr>
        <p:spPr>
          <a:xfrm>
            <a:off x="13882686" y="12930655"/>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894593" y="13391198"/>
            <a:ext cx="6282531" cy="36806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60"/>
              </a:lnSpc>
            </a:pPr>
            <a:r>
              <a:rPr lang="en-US" sz="2400" dirty="0">
                <a:latin typeface="Trebuchet MS"/>
                <a:cs typeface="Trebuchet MS"/>
              </a:rPr>
              <a:t>A wireless stimulator provides technical advantages compared to the conventional methods of tunneling leads to IPGs and implanted batteries. Wireless peripheral nerve stimulation is an effective option for chronic pain of peripheral nerve origin including the </a:t>
            </a:r>
            <a:r>
              <a:rPr lang="en-US" sz="2400" dirty="0" err="1" smtClean="0">
                <a:latin typeface="Trebuchet MS"/>
                <a:cs typeface="Trebuchet MS"/>
              </a:rPr>
              <a:t>peroneal</a:t>
            </a:r>
            <a:r>
              <a:rPr lang="en-US" sz="2400" dirty="0" smtClean="0">
                <a:latin typeface="Trebuchet MS"/>
                <a:cs typeface="Trebuchet MS"/>
              </a:rPr>
              <a:t> nerve</a:t>
            </a:r>
            <a:r>
              <a:rPr lang="en-US" sz="2400" dirty="0">
                <a:latin typeface="Trebuchet MS"/>
                <a:cs typeface="Trebuchet MS"/>
              </a:rPr>
              <a:t>.</a:t>
            </a:r>
            <a:endParaRPr lang="en-US" altLang="en-US" sz="2400" dirty="0">
              <a:latin typeface="Trebuchet MS"/>
              <a:cs typeface="Trebuchet MS"/>
            </a:endParaRPr>
          </a:p>
          <a:p>
            <a:pPr algn="just"/>
            <a:endParaRPr lang="de-DE" sz="2300" dirty="0">
              <a:latin typeface="Arial"/>
              <a:cs typeface="Arial"/>
            </a:endParaRPr>
          </a:p>
          <a:p>
            <a:endParaRPr lang="en-US" altLang="en-US" sz="2300" dirty="0"/>
          </a:p>
        </p:txBody>
      </p:sp>
      <p:pic>
        <p:nvPicPr>
          <p:cNvPr id="6" name="Picture 5" descr="TechImages_Labeled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1678" y="10051559"/>
            <a:ext cx="6282531" cy="2994514"/>
          </a:xfrm>
          <a:prstGeom prst="rect">
            <a:avLst/>
          </a:prstGeom>
        </p:spPr>
      </p:pic>
      <p:sp>
        <p:nvSpPr>
          <p:cNvPr id="62" name="Text Placeholder 20"/>
          <p:cNvSpPr>
            <a:spLocks noGrp="1"/>
          </p:cNvSpPr>
          <p:nvPr>
            <p:ph type="body" sz="quarter" idx="96"/>
          </p:nvPr>
        </p:nvSpPr>
        <p:spPr bwMode="auto">
          <a:xfrm>
            <a:off x="567532" y="14666994"/>
            <a:ext cx="6285508" cy="139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960"/>
              </a:lnSpc>
            </a:pPr>
            <a:r>
              <a:rPr lang="en-US" sz="2300" b="1" i="1" dirty="0"/>
              <a:t>Trial:</a:t>
            </a:r>
            <a:r>
              <a:rPr lang="en-US" sz="2300" b="1" dirty="0"/>
              <a:t> </a:t>
            </a:r>
            <a:r>
              <a:rPr lang="en-US" sz="2300" dirty="0"/>
              <a:t>Fluoroscopy and palpation were used to plan the introducer entry point and route for </a:t>
            </a:r>
            <a:r>
              <a:rPr lang="en-US" sz="2300" dirty="0" smtClean="0"/>
              <a:t>a </a:t>
            </a:r>
            <a:r>
              <a:rPr lang="en-US" sz="2300" dirty="0"/>
              <a:t>4-contact trial </a:t>
            </a:r>
            <a:r>
              <a:rPr lang="en-US" sz="2300" dirty="0" smtClean="0"/>
              <a:t>stimulator targeting the</a:t>
            </a:r>
            <a:endParaRPr lang="en-US" altLang="en-US" sz="1300" dirty="0"/>
          </a:p>
        </p:txBody>
      </p:sp>
      <p:pic>
        <p:nvPicPr>
          <p:cNvPr id="3" name="Picture 2" descr="Vinh common peronea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8714" y="3500365"/>
            <a:ext cx="4612782" cy="5608456"/>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51DBE5-DB55-4C4B-9DFE-E9B92835859D}"/>
</file>

<file path=customXml/itemProps2.xml><?xml version="1.0" encoding="utf-8"?>
<ds:datastoreItem xmlns:ds="http://schemas.openxmlformats.org/officeDocument/2006/customXml" ds:itemID="{FF22E254-D518-4665-8D75-5BCD38B4DE68}"/>
</file>

<file path=customXml/itemProps3.xml><?xml version="1.0" encoding="utf-8"?>
<ds:datastoreItem xmlns:ds="http://schemas.openxmlformats.org/officeDocument/2006/customXml" ds:itemID="{7E290835-FB00-49A9-A9D1-8FC44AE7B0C3}"/>
</file>

<file path=docProps/app.xml><?xml version="1.0" encoding="utf-8"?>
<Properties xmlns="http://schemas.openxmlformats.org/officeDocument/2006/extended-properties" xmlns:vt="http://schemas.openxmlformats.org/officeDocument/2006/docPropsVTypes">
  <Template>PosterPresentations.com-42x60-Template</Template>
  <TotalTime>616</TotalTime>
  <Words>887</Words>
  <Application>Microsoft Macintosh PowerPoint</Application>
  <PresentationFormat>Custom</PresentationFormat>
  <Paragraphs>28</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43</cp:revision>
  <dcterms:created xsi:type="dcterms:W3CDTF">2016-12-07T21:25:59Z</dcterms:created>
  <dcterms:modified xsi:type="dcterms:W3CDTF">2020-11-27T12:34:29Z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