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 id="4" name="Andrea Trescot" initials="AT"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0" autoAdjust="0"/>
    <p:restoredTop sz="94586" autoAdjust="0"/>
  </p:normalViewPr>
  <p:slideViewPr>
    <p:cSldViewPr snapToGrid="0" snapToObjects="1">
      <p:cViewPr varScale="1">
        <p:scale>
          <a:sx n="40" d="100"/>
          <a:sy n="40" d="100"/>
        </p:scale>
        <p:origin x="-1776" y="-13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6813" y="3381756"/>
            <a:ext cx="6285508" cy="8005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180"/>
              </a:lnSpc>
            </a:pPr>
            <a:r>
              <a:rPr lang="en-US" sz="2400" dirty="0"/>
              <a:t>The </a:t>
            </a:r>
            <a:r>
              <a:rPr lang="en-US" sz="2400" dirty="0" err="1"/>
              <a:t>sural</a:t>
            </a:r>
            <a:r>
              <a:rPr lang="en-US" sz="2400" dirty="0"/>
              <a:t> cutaneous nerve consists of the fusion of the medial </a:t>
            </a:r>
            <a:r>
              <a:rPr lang="en-US" sz="2400" dirty="0" err="1"/>
              <a:t>sural</a:t>
            </a:r>
            <a:r>
              <a:rPr lang="en-US" sz="2400" dirty="0"/>
              <a:t> cutaneous nerve, which is a terminal branch of the </a:t>
            </a:r>
            <a:r>
              <a:rPr lang="en-US" sz="2400" dirty="0" err="1"/>
              <a:t>tibial</a:t>
            </a:r>
            <a:r>
              <a:rPr lang="en-US" sz="2400" dirty="0"/>
              <a:t> nerve, and the lateral </a:t>
            </a:r>
            <a:r>
              <a:rPr lang="en-US" sz="2400" dirty="0" err="1"/>
              <a:t>sural</a:t>
            </a:r>
            <a:r>
              <a:rPr lang="en-US" sz="2400" dirty="0"/>
              <a:t> cutaneous nerve from the </a:t>
            </a:r>
            <a:r>
              <a:rPr lang="en-US" sz="2400" dirty="0" err="1"/>
              <a:t>peroneal</a:t>
            </a:r>
            <a:r>
              <a:rPr lang="en-US" sz="2400" dirty="0"/>
              <a:t> nerve. These two branches are connected by the </a:t>
            </a:r>
            <a:r>
              <a:rPr lang="en-US" sz="2400" dirty="0" err="1"/>
              <a:t>sural</a:t>
            </a:r>
            <a:r>
              <a:rPr lang="en-US" sz="2400" dirty="0"/>
              <a:t> communicating branch and form the </a:t>
            </a:r>
            <a:r>
              <a:rPr lang="en-US" sz="2400" dirty="0" err="1"/>
              <a:t>sural</a:t>
            </a:r>
            <a:r>
              <a:rPr lang="en-US" sz="2400" dirty="0"/>
              <a:t> nerve. The nerve courses subcutaneously from the mid posterior popliteal fossa to just posterior to the lateral malleolus. It supplies sensation to the skin of the lateral foot, calf, and lower ankle. The </a:t>
            </a:r>
            <a:r>
              <a:rPr lang="en-US" sz="2400" dirty="0" err="1"/>
              <a:t>sural</a:t>
            </a:r>
            <a:r>
              <a:rPr lang="en-US" sz="2400" dirty="0"/>
              <a:t> nerve descends down the </a:t>
            </a:r>
            <a:r>
              <a:rPr lang="en-US" sz="2400" dirty="0" err="1"/>
              <a:t>postero</a:t>
            </a:r>
            <a:r>
              <a:rPr lang="en-US" sz="2400" dirty="0"/>
              <a:t>-lateral aspect of the calf its primary role is to innervate the skin over the distal one third of the lateral shin and outside of the foot towards the </a:t>
            </a:r>
            <a:r>
              <a:rPr lang="en-US" sz="2400" dirty="0" err="1"/>
              <a:t>fith</a:t>
            </a:r>
            <a:r>
              <a:rPr lang="en-US" sz="2400" dirty="0"/>
              <a:t> toe. It can be damaged by trauma and may present as long-term neuropathic pain.</a:t>
            </a:r>
            <a:endParaRPr lang="en-US" sz="2200" dirty="0"/>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95744" y="11368029"/>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37019" y="3500365"/>
            <a:ext cx="6280546" cy="137181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880"/>
              </a:lnSpc>
            </a:pPr>
            <a:r>
              <a:rPr lang="en-US" sz="2400" b="1" i="1" dirty="0"/>
              <a:t>Trial:</a:t>
            </a:r>
            <a:r>
              <a:rPr lang="en-US" sz="2400" b="1" dirty="0"/>
              <a:t> </a:t>
            </a:r>
            <a:r>
              <a:rPr lang="en-US" sz="2400" dirty="0"/>
              <a:t>Fluoroscopy, ultrasound and palpation were used to plan the introducer entry points. </a:t>
            </a:r>
            <a:r>
              <a:rPr lang="en-US" sz="2400" dirty="0" smtClean="0"/>
              <a:t>An 8-</a:t>
            </a:r>
            <a:r>
              <a:rPr lang="en-US" sz="2400" dirty="0"/>
              <a:t>contact electrode arrays </a:t>
            </a:r>
            <a:r>
              <a:rPr lang="en-US" sz="2400" dirty="0" smtClean="0"/>
              <a:t>was </a:t>
            </a:r>
            <a:r>
              <a:rPr lang="en-US" sz="2400" dirty="0"/>
              <a:t>inserted through the introducers and placed subcutaneously at the right </a:t>
            </a:r>
            <a:r>
              <a:rPr lang="en-US" sz="2400" dirty="0" err="1"/>
              <a:t>sural</a:t>
            </a:r>
            <a:r>
              <a:rPr lang="en-US" sz="2400"/>
              <a:t> </a:t>
            </a:r>
            <a:r>
              <a:rPr lang="en-US" sz="2400" smtClean="0"/>
              <a:t>nerve.  </a:t>
            </a:r>
            <a:r>
              <a:rPr lang="en-US" sz="2400" dirty="0"/>
              <a:t>The steering </a:t>
            </a:r>
            <a:r>
              <a:rPr lang="en-US" sz="2400" dirty="0" err="1"/>
              <a:t>stylet</a:t>
            </a:r>
            <a:r>
              <a:rPr lang="en-US" sz="2400" dirty="0"/>
              <a:t> was removed and receiver inserted into the inner lumen of the electrode </a:t>
            </a:r>
            <a:r>
              <a:rPr lang="en-US" sz="2400" dirty="0" smtClean="0"/>
              <a:t>arrays</a:t>
            </a:r>
            <a:r>
              <a:rPr lang="en-US" sz="2400" dirty="0"/>
              <a:t>. The trial stimulator was then secured to the skin with </a:t>
            </a:r>
            <a:r>
              <a:rPr lang="en-US" sz="2400" dirty="0" err="1"/>
              <a:t>Mastisol</a:t>
            </a:r>
            <a:r>
              <a:rPr lang="en-US" sz="2400" dirty="0"/>
              <a:t> and </a:t>
            </a:r>
            <a:r>
              <a:rPr lang="en-US" sz="2400" dirty="0" err="1"/>
              <a:t>Steri</a:t>
            </a:r>
            <a:r>
              <a:rPr lang="en-US" sz="2400" dirty="0"/>
              <a:t> Strips and completely covered under a sterile </a:t>
            </a:r>
            <a:r>
              <a:rPr lang="en-US" sz="2400" dirty="0" err="1"/>
              <a:t>Tegaderm</a:t>
            </a:r>
            <a:r>
              <a:rPr lang="en-US" sz="2400" dirty="0"/>
              <a:t>. The same technique was used for the left leg.</a:t>
            </a:r>
          </a:p>
          <a:p>
            <a:pPr algn="just">
              <a:lnSpc>
                <a:spcPts val="2880"/>
              </a:lnSpc>
            </a:pPr>
            <a:r>
              <a:rPr lang="en-US" sz="2400" b="1" i="1" dirty="0"/>
              <a:t>Permanent Implant: </a:t>
            </a:r>
            <a:r>
              <a:rPr lang="en-US" sz="2400" dirty="0"/>
              <a:t>A small stab wound was made at the anterior aspect of the right calf and the placement technique for the </a:t>
            </a:r>
            <a:r>
              <a:rPr lang="en-US" sz="2400" dirty="0" smtClean="0"/>
              <a:t>permanent 4-contact stimulators was </a:t>
            </a:r>
            <a:r>
              <a:rPr lang="en-US" sz="2400" dirty="0" smtClean="0"/>
              <a:t>repeated (Fig. 1). </a:t>
            </a:r>
            <a:r>
              <a:rPr lang="en-US" sz="2400" dirty="0"/>
              <a:t>The steering </a:t>
            </a:r>
            <a:r>
              <a:rPr lang="en-US" sz="2400" dirty="0" smtClean="0"/>
              <a:t>style was </a:t>
            </a:r>
            <a:r>
              <a:rPr lang="en-US" sz="2400" dirty="0"/>
              <a:t>removed and </a:t>
            </a:r>
            <a:r>
              <a:rPr lang="en-US" sz="2400" dirty="0" smtClean="0"/>
              <a:t>receiver </a:t>
            </a:r>
            <a:r>
              <a:rPr lang="en-US" sz="2400" dirty="0"/>
              <a:t>inserted into the inner lumen of the electrode </a:t>
            </a:r>
            <a:r>
              <a:rPr lang="en-US" sz="2400" dirty="0" smtClean="0"/>
              <a:t>array. </a:t>
            </a:r>
            <a:r>
              <a:rPr lang="en-US" sz="2400" dirty="0"/>
              <a:t>A receiver pocket was created approximately 10 cm proximal to the first marker band, and the electrode arrays were tunneled beneath the skin to the receiver pocket. A knot was tied to permanently mate the receiver and electrode array.</a:t>
            </a:r>
            <a:r>
              <a:rPr lang="en-US" sz="2400" dirty="0">
                <a:latin typeface="Trebuchet MS"/>
                <a:cs typeface="Trebuchet MS"/>
              </a:rPr>
              <a:t> The distal portion of the stimulator was coiled, sutured to itself to eliminate any sharp ends, and then sutured to the fascia. The pocket was closed with subcutaneous and then </a:t>
            </a:r>
            <a:r>
              <a:rPr lang="en-US" sz="2400" dirty="0" err="1">
                <a:latin typeface="Trebuchet MS"/>
                <a:cs typeface="Trebuchet MS"/>
              </a:rPr>
              <a:t>subcuticular</a:t>
            </a:r>
            <a:r>
              <a:rPr lang="en-US" sz="2400" dirty="0">
                <a:latin typeface="Trebuchet MS"/>
                <a:cs typeface="Trebuchet MS"/>
              </a:rPr>
              <a:t> sutures. The technique was repeated for the left leg.</a:t>
            </a:r>
            <a:r>
              <a:rPr lang="en-US" sz="2400" dirty="0"/>
              <a:t> The transmitters were programmed with a frequency of 1499 Hz, pulse width of 30 </a:t>
            </a:r>
            <a:r>
              <a:rPr lang="en-US" sz="2400" dirty="0" err="1"/>
              <a:t>μs</a:t>
            </a:r>
            <a:r>
              <a:rPr lang="en-US" sz="2400" dirty="0"/>
              <a:t>, and 8.0 mA.</a:t>
            </a:r>
          </a:p>
          <a:p>
            <a:pPr algn="just">
              <a:lnSpc>
                <a:spcPts val="2980"/>
              </a:lnSpc>
            </a:pPr>
            <a:endParaRPr lang="en-US" sz="2400" dirty="0"/>
          </a:p>
        </p:txBody>
      </p:sp>
      <p:sp>
        <p:nvSpPr>
          <p:cNvPr id="11" name="Text Placeholder 10"/>
          <p:cNvSpPr>
            <a:spLocks noGrp="1"/>
          </p:cNvSpPr>
          <p:nvPr>
            <p:ph type="body" sz="quarter" idx="22"/>
          </p:nvPr>
        </p:nvSpPr>
        <p:spPr>
          <a:xfrm>
            <a:off x="7237019" y="3071681"/>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890624" y="9482073"/>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577969" y="3502569"/>
            <a:ext cx="6279386" cy="321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Wirelessly powered peripheral nerve stimulation bilaterally at the </a:t>
            </a:r>
            <a:r>
              <a:rPr lang="en-US" sz="2400" dirty="0" err="1"/>
              <a:t>sural</a:t>
            </a:r>
            <a:r>
              <a:rPr lang="en-US" sz="2400" dirty="0"/>
              <a:t> nerves was a successful option for this patient suffering of chronic pain in his calves. This battery-free system is able to offers advantages such as significant pain relief, devoid of complications associated with the bulk of an implantable pulse generator. </a:t>
            </a:r>
          </a:p>
        </p:txBody>
      </p:sp>
      <p:sp>
        <p:nvSpPr>
          <p:cNvPr id="16" name="Text Placeholder 15"/>
          <p:cNvSpPr>
            <a:spLocks noGrp="1"/>
          </p:cNvSpPr>
          <p:nvPr>
            <p:ph type="body" sz="quarter" idx="27"/>
          </p:nvPr>
        </p:nvSpPr>
        <p:spPr>
          <a:xfrm>
            <a:off x="20568533" y="6759870"/>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894593" y="9767007"/>
            <a:ext cx="6282531" cy="3587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The patient wears the transmitters and antennae on his </a:t>
            </a:r>
            <a:r>
              <a:rPr lang="en-US" sz="2400" dirty="0" smtClean="0"/>
              <a:t>calves</a:t>
            </a:r>
            <a:r>
              <a:rPr lang="en-US" sz="2400" dirty="0"/>
              <a:t>. The patient received a permanent system after a successful trial (100% pain reduction), and pain scores remained consistent 6 months after the permanent procedure (100% pain reduction) The patient rates his satisfaction as 7/7, with increased quality of life and functionality. </a:t>
            </a:r>
          </a:p>
        </p:txBody>
      </p:sp>
      <p:sp>
        <p:nvSpPr>
          <p:cNvPr id="18" name="Text Placeholder 17"/>
          <p:cNvSpPr>
            <a:spLocks noGrp="1"/>
          </p:cNvSpPr>
          <p:nvPr>
            <p:ph type="body" sz="quarter" idx="29"/>
          </p:nvPr>
        </p:nvSpPr>
        <p:spPr>
          <a:xfrm>
            <a:off x="20602812" y="15421572"/>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1678" y="15850256"/>
            <a:ext cx="6282531" cy="571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2000" dirty="0" err="1">
                <a:solidFill>
                  <a:srgbClr val="000000"/>
                </a:solidFill>
                <a:latin typeface="Lucida Grande"/>
                <a:ea typeface="Lucida Grande"/>
                <a:cs typeface="Lucida Grande"/>
              </a:rPr>
              <a:t>dsandlin@gapaincare.com</a:t>
            </a:r>
            <a:endParaRPr lang="en-US" sz="2200" dirty="0">
              <a:latin typeface="Trebuchet MS"/>
              <a:cs typeface="Trebuchet MS"/>
            </a:endParaRPr>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71501" y="11796713"/>
            <a:ext cx="6285508" cy="43354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180"/>
              </a:lnSpc>
            </a:pPr>
            <a:r>
              <a:rPr lang="en-US" sz="2400" dirty="0"/>
              <a:t>A 55-year-old male presented with bilateral </a:t>
            </a:r>
            <a:r>
              <a:rPr lang="en-US" sz="2400" dirty="0" err="1"/>
              <a:t>sural</a:t>
            </a:r>
            <a:r>
              <a:rPr lang="en-US" sz="2400" dirty="0"/>
              <a:t> neuralgia due to chronic compression. His pain originates at the mid-calf bilaterally and extends distally in a </a:t>
            </a:r>
            <a:r>
              <a:rPr lang="en-US" sz="2400" dirty="0" err="1"/>
              <a:t>sural</a:t>
            </a:r>
            <a:r>
              <a:rPr lang="en-US" sz="2400" dirty="0"/>
              <a:t> distribution to his feet. Conservative therapies including physical therapy, NSAIDS, and previous SCS trial were unsuccessful in treating his pain. Ultimately, it was decided to trial peripheral nerve stimulation.</a:t>
            </a:r>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pic>
        <p:nvPicPr>
          <p:cNvPr id="2" name="Picture Placeholder 1"/>
          <p:cNvPicPr>
            <a:picLocks noGrp="1" noChangeAspect="1"/>
          </p:cNvPicPr>
          <p:nvPr>
            <p:ph type="pic" sz="quarter" idx="115"/>
          </p:nvPr>
        </p:nvPicPr>
        <p:blipFill>
          <a:blip r:embed="rId3"/>
          <a:srcRect t="20738" b="20738"/>
          <a:stretch>
            <a:fillRect/>
          </a:stretch>
        </p:blipFill>
        <p:spPr bwMode="auto">
          <a:ln>
            <a:miter lim="800000"/>
            <a:headEnd/>
            <a:tailEnd/>
          </a:ln>
        </p:spPr>
      </p:pic>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 xmlns:a16="http://schemas.microsoft.com/office/drawing/2014/main" id="{0D201DE9-BA93-9545-9B57-0AF3741D6DDE}"/>
              </a:ext>
            </a:extLst>
          </p:cNvPr>
          <p:cNvSpPr/>
          <p:nvPr/>
        </p:nvSpPr>
        <p:spPr>
          <a:xfrm>
            <a:off x="586813" y="644341"/>
            <a:ext cx="26295385" cy="1201231"/>
          </a:xfrm>
          <a:prstGeom prst="rect">
            <a:avLst/>
          </a:prstGeom>
        </p:spPr>
        <p:txBody>
          <a:bodyPr wrap="square" lIns="31373" tIns="15687" rIns="31373" bIns="15687">
            <a:spAutoFit/>
          </a:bodyPr>
          <a:lstStyle/>
          <a:p>
            <a:pPr algn="ctr"/>
            <a:r>
              <a:rPr lang="en-US" sz="2800" b="1" dirty="0"/>
              <a:t>Wireless Peripheral Nerve Stimulation Bilateral </a:t>
            </a:r>
            <a:r>
              <a:rPr lang="en-US" sz="2800" b="1" dirty="0" err="1"/>
              <a:t>Sural</a:t>
            </a:r>
            <a:r>
              <a:rPr lang="en-US" sz="2800" b="1" dirty="0"/>
              <a:t> Nerves for Chronic Pain in Lower Extremities</a:t>
            </a:r>
            <a:r>
              <a:rPr lang="en-US" sz="2800" dirty="0"/>
              <a:t> </a:t>
            </a:r>
          </a:p>
          <a:p>
            <a:pPr algn="ctr"/>
            <a:r>
              <a:rPr lang="en-US" sz="2400" b="1" dirty="0">
                <a:latin typeface="Trebuchet MS"/>
                <a:cs typeface="Trebuchet MS"/>
              </a:rPr>
              <a:t>Daniel Sandlin MD</a:t>
            </a:r>
            <a:r>
              <a:rPr lang="en-US" sz="2400" b="1" baseline="30000" dirty="0">
                <a:latin typeface="Trebuchet MS"/>
                <a:cs typeface="Trebuchet MS"/>
              </a:rPr>
              <a:t>1</a:t>
            </a:r>
            <a:r>
              <a:rPr lang="en-US" sz="2400" b="1" dirty="0">
                <a:latin typeface="Trebuchet MS"/>
                <a:cs typeface="Trebuchet MS"/>
              </a:rPr>
              <a:t>, Niek Vanquathem BA</a:t>
            </a:r>
            <a:r>
              <a:rPr lang="en-US" sz="2400" b="1" baseline="30000" dirty="0">
                <a:latin typeface="Trebuchet MS"/>
                <a:cs typeface="Trebuchet MS"/>
              </a:rPr>
              <a:t>2</a:t>
            </a:r>
          </a:p>
          <a:p>
            <a:pPr algn="ctr"/>
            <a:r>
              <a:rPr lang="en-US" sz="2400" b="1" i="1" baseline="30000" dirty="0">
                <a:latin typeface="Trebuchet MS"/>
                <a:cs typeface="Trebuchet MS"/>
              </a:rPr>
              <a:t>1</a:t>
            </a:r>
            <a:r>
              <a:rPr lang="en-US" sz="2400" b="1" i="1" dirty="0">
                <a:latin typeface="Trebuchet MS"/>
                <a:cs typeface="Trebuchet MS"/>
              </a:rPr>
              <a:t>Georgia Pain and Spine Care, </a:t>
            </a:r>
            <a:r>
              <a:rPr lang="en-US" sz="2400" b="1" i="1" baseline="30000" dirty="0">
                <a:latin typeface="Trebuchet MS"/>
                <a:cs typeface="Trebuchet MS"/>
              </a:rPr>
              <a:t>2</a:t>
            </a:r>
            <a:r>
              <a:rPr lang="en-US" sz="2400" b="1" i="1" dirty="0">
                <a:latin typeface="Trebuchet MS"/>
                <a:cs typeface="Trebuchet MS"/>
              </a:rPr>
              <a:t>Stimwave Technologies</a:t>
            </a:r>
            <a:endParaRPr lang="de-DE" sz="2400" i="1" dirty="0">
              <a:latin typeface="Trebuchet MS"/>
              <a:cs typeface="Trebuchet MS"/>
            </a:endParaRPr>
          </a:p>
        </p:txBody>
      </p:sp>
      <p:sp>
        <p:nvSpPr>
          <p:cNvPr id="65" name="Rechteck 73">
            <a:extLst>
              <a:ext uri="{FF2B5EF4-FFF2-40B4-BE49-F238E27FC236}">
                <a16:creationId xmlns="" xmlns:a16="http://schemas.microsoft.com/office/drawing/2014/main" id="{F5FA3F28-68EE-7D4F-80F4-ECCF8C349F60}"/>
              </a:ext>
            </a:extLst>
          </p:cNvPr>
          <p:cNvSpPr/>
          <p:nvPr/>
        </p:nvSpPr>
        <p:spPr>
          <a:xfrm>
            <a:off x="14970344" y="2951360"/>
            <a:ext cx="4047867" cy="401012"/>
          </a:xfrm>
          <a:prstGeom prst="rect">
            <a:avLst/>
          </a:prstGeom>
        </p:spPr>
        <p:txBody>
          <a:bodyPr wrap="square" lIns="31373" tIns="15687" rIns="31373" bIns="15687">
            <a:spAutoFit/>
          </a:bodyPr>
          <a:lstStyle/>
          <a:p>
            <a:pPr algn="ctr"/>
            <a:r>
              <a:rPr lang="en-US" sz="1200" b="1" dirty="0">
                <a:latin typeface="Arial"/>
                <a:cs typeface="Arial"/>
              </a:rPr>
              <a:t>Fig. 1: Image showing the </a:t>
            </a:r>
            <a:r>
              <a:rPr lang="en-US" sz="1200" b="1" dirty="0" err="1">
                <a:latin typeface="Arial"/>
                <a:cs typeface="Arial"/>
              </a:rPr>
              <a:t>quadripolar</a:t>
            </a:r>
            <a:r>
              <a:rPr lang="en-US" sz="1200" b="1" dirty="0">
                <a:latin typeface="Arial"/>
                <a:cs typeface="Arial"/>
              </a:rPr>
              <a:t> electrode array at the </a:t>
            </a:r>
            <a:r>
              <a:rPr lang="en-US" sz="1200" b="1" dirty="0" err="1">
                <a:latin typeface="Arial"/>
                <a:cs typeface="Arial"/>
              </a:rPr>
              <a:t>sural</a:t>
            </a:r>
            <a:r>
              <a:rPr lang="en-US" sz="1200" b="1" dirty="0">
                <a:latin typeface="Arial"/>
                <a:cs typeface="Arial"/>
              </a:rPr>
              <a:t> nerve</a:t>
            </a:r>
            <a:endParaRPr lang="de-DE" sz="1200" b="1" dirty="0">
              <a:latin typeface="Arial"/>
              <a:cs typeface="Arial"/>
            </a:endParaRPr>
          </a:p>
        </p:txBody>
      </p:sp>
      <p:sp>
        <p:nvSpPr>
          <p:cNvPr id="67" name="Text Placeholder 14"/>
          <p:cNvSpPr txBox="1">
            <a:spLocks/>
          </p:cNvSpPr>
          <p:nvPr/>
        </p:nvSpPr>
        <p:spPr bwMode="auto">
          <a:xfrm>
            <a:off x="20568533" y="7188554"/>
            <a:ext cx="6279386" cy="5677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680"/>
              </a:lnSpc>
            </a:pPr>
            <a:r>
              <a:rPr lang="en-US" sz="2400" dirty="0"/>
              <a:t>The </a:t>
            </a:r>
            <a:r>
              <a:rPr lang="en-US" sz="2400" dirty="0" err="1" smtClean="0"/>
              <a:t>StimQ</a:t>
            </a:r>
            <a:r>
              <a:rPr lang="en-US" sz="2400" smtClean="0"/>
              <a:t> PNS System </a:t>
            </a:r>
            <a:r>
              <a:rPr lang="en-US" sz="2400" dirty="0"/>
              <a:t>(Fig. 2)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8" name="Rechteck 73">
            <a:extLst>
              <a:ext uri="{FF2B5EF4-FFF2-40B4-BE49-F238E27FC236}">
                <a16:creationId xmlns="" xmlns:a16="http://schemas.microsoft.com/office/drawing/2014/main" id="{F5FA3F28-68EE-7D4F-80F4-ECCF8C349F60}"/>
              </a:ext>
            </a:extLst>
          </p:cNvPr>
          <p:cNvSpPr/>
          <p:nvPr/>
        </p:nvSpPr>
        <p:spPr>
          <a:xfrm>
            <a:off x="22166644" y="12153933"/>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76" name="Text Placeholder 12"/>
          <p:cNvSpPr>
            <a:spLocks noGrp="1"/>
          </p:cNvSpPr>
          <p:nvPr>
            <p:ph type="body" sz="quarter" idx="24"/>
          </p:nvPr>
        </p:nvSpPr>
        <p:spPr>
          <a:xfrm>
            <a:off x="13894593" y="13339671"/>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77" name="Text Placeholder 16"/>
          <p:cNvSpPr>
            <a:spLocks noGrp="1"/>
          </p:cNvSpPr>
          <p:nvPr>
            <p:ph type="body" sz="quarter" idx="28"/>
          </p:nvPr>
        </p:nvSpPr>
        <p:spPr bwMode="auto">
          <a:xfrm>
            <a:off x="13898562" y="13773716"/>
            <a:ext cx="6282531" cy="27383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A wireless peripheral nerve stimulation system offers advantages such as significant pain relief, devoid of complications and cosmetic concerns associated with the bulk of an implantable pulse generator</a:t>
            </a:r>
            <a:r>
              <a:rPr lang="nl-BE" sz="2400" dirty="0"/>
              <a:t> with extensive wiring.</a:t>
            </a:r>
            <a:endParaRPr lang="de-DE" sz="2400" dirty="0">
              <a:latin typeface="Arial"/>
              <a:cs typeface="Arial"/>
            </a:endParaRPr>
          </a:p>
          <a:p>
            <a:endParaRPr lang="en-US" altLang="en-US" dirty="0"/>
          </a:p>
        </p:txBody>
      </p:sp>
      <p:pic>
        <p:nvPicPr>
          <p:cNvPr id="6" name="Picture 5" descr="TechImages_Labeled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8533" y="12436786"/>
            <a:ext cx="6282531" cy="2994514"/>
          </a:xfrm>
          <a:prstGeom prst="rect">
            <a:avLst/>
          </a:prstGeom>
        </p:spPr>
      </p:pic>
      <p:pic>
        <p:nvPicPr>
          <p:cNvPr id="61" name="Picture 60"/>
          <p:cNvPicPr/>
          <p:nvPr/>
        </p:nvPicPr>
        <p:blipFill>
          <a:blip r:embed="rId5">
            <a:extLst>
              <a:ext uri="{28A0092B-C50C-407E-A947-70E740481C1C}">
                <a14:useLocalDpi xmlns:a14="http://schemas.microsoft.com/office/drawing/2010/main" val="0"/>
              </a:ext>
            </a:extLst>
          </a:blip>
          <a:srcRect/>
          <a:stretch>
            <a:fillRect/>
          </a:stretch>
        </p:blipFill>
        <p:spPr bwMode="auto">
          <a:xfrm>
            <a:off x="14927604" y="3381756"/>
            <a:ext cx="4090607" cy="6100317"/>
          </a:xfrm>
          <a:prstGeom prst="rect">
            <a:avLst/>
          </a:prstGeom>
          <a:noFill/>
          <a:ln>
            <a:noFill/>
          </a:ln>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0A7B74-68D6-4489-80DA-52E0BBA6912F}"/>
</file>

<file path=customXml/itemProps2.xml><?xml version="1.0" encoding="utf-8"?>
<ds:datastoreItem xmlns:ds="http://schemas.openxmlformats.org/officeDocument/2006/customXml" ds:itemID="{8B65B941-2CB2-436A-A0B1-6340D11832A4}"/>
</file>

<file path=customXml/itemProps3.xml><?xml version="1.0" encoding="utf-8"?>
<ds:datastoreItem xmlns:ds="http://schemas.openxmlformats.org/officeDocument/2006/customXml" ds:itemID="{33FEECCA-94F1-4D6E-970D-543D722E1F9D}"/>
</file>

<file path=docProps/app.xml><?xml version="1.0" encoding="utf-8"?>
<Properties xmlns="http://schemas.openxmlformats.org/officeDocument/2006/extended-properties" xmlns:vt="http://schemas.openxmlformats.org/officeDocument/2006/docPropsVTypes">
  <Template>PosterPresentations.com-42x60-Template</Template>
  <TotalTime>727</TotalTime>
  <Words>767</Words>
  <Application>Microsoft Macintosh PowerPoint</Application>
  <PresentationFormat>Custom</PresentationFormat>
  <Paragraphs>23</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62</cp:revision>
  <dcterms:created xsi:type="dcterms:W3CDTF">2016-12-07T21:25:59Z</dcterms:created>
  <dcterms:modified xsi:type="dcterms:W3CDTF">2020-11-27T12:32:15Z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