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3721" autoAdjust="0"/>
  </p:normalViewPr>
  <p:slideViewPr>
    <p:cSldViewPr snapToGrid="0" snapToObjects="1">
      <p:cViewPr>
        <p:scale>
          <a:sx n="90" d="100"/>
          <a:sy n="90" d="100"/>
        </p:scale>
        <p:origin x="3512" y="-9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6813" y="3381756"/>
            <a:ext cx="6285508" cy="3514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80"/>
              </a:lnSpc>
            </a:pPr>
            <a:r>
              <a:rPr lang="en-US" sz="2400" dirty="0"/>
              <a:t>The sural nerve, a sensory nerve, descends down the </a:t>
            </a:r>
            <a:r>
              <a:rPr lang="en-US" sz="2400" dirty="0" err="1"/>
              <a:t>postero</a:t>
            </a:r>
            <a:r>
              <a:rPr lang="en-US" sz="2400" dirty="0"/>
              <a:t>-lateral aspect of the calf; it innervates the skin over the distal one third of the lateral shin and the outside of the foot towards the fifth toe. It can be damaged by trauma, which may present as long-term neuropathic pain, which may hinder athletic activity.</a:t>
            </a:r>
            <a:endParaRPr lang="en-US" sz="22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69516" y="6912385"/>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8" y="3084505"/>
            <a:ext cx="6280546" cy="133809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80"/>
              </a:lnSpc>
            </a:pPr>
            <a:r>
              <a:rPr lang="en-US" sz="2400" dirty="0"/>
              <a:t>Placement at the sural nerve was confirmed with fluoroscopy (Figure 1). The steering stylets were removed and receivers inserted into the inner lumen of the electrode arrays. The trial stimulators were then secured to the skin with </a:t>
            </a:r>
            <a:r>
              <a:rPr lang="en-US" sz="2400" dirty="0" err="1"/>
              <a:t>Mastisol</a:t>
            </a:r>
            <a:r>
              <a:rPr lang="en-US" sz="2400" dirty="0"/>
              <a:t> and </a:t>
            </a:r>
            <a:r>
              <a:rPr lang="en-US" sz="2400" dirty="0" err="1"/>
              <a:t>Steri</a:t>
            </a:r>
            <a:r>
              <a:rPr lang="en-US" sz="2400" dirty="0"/>
              <a:t> Strips and completely covered under a sterile Tegaderm. </a:t>
            </a:r>
          </a:p>
          <a:p>
            <a:pPr algn="just">
              <a:lnSpc>
                <a:spcPts val="3180"/>
              </a:lnSpc>
            </a:pPr>
            <a:r>
              <a:rPr lang="en-US" sz="2400" b="1" i="1" dirty="0"/>
              <a:t>Permanent Implant: </a:t>
            </a:r>
            <a:r>
              <a:rPr lang="en-US" sz="2400" dirty="0"/>
              <a:t>A small stab wound was made at the anterior aspect of the left calf and the placement technique for the stimulators utilized in the trial was repeated for the sural nerve utilizing two 8-contact, permanent stimulators. The steering styles were removed and receivers inserted into the inner lumen of the electrode arrays. A receiver pocket was created approximately 10 cm proximal to the first mark band, and the electrode arrays were tunneled beneath the skin to the receiver pocket. A knot was tied to permanently mate the receivers and electrode arrays.</a:t>
            </a:r>
            <a:r>
              <a:rPr lang="en-US" sz="2400" dirty="0">
                <a:latin typeface="Trebuchet MS"/>
                <a:cs typeface="Trebuchet MS"/>
              </a:rPr>
              <a:t> The distal portion of the stimulators were coiled, sutured to itself to eliminate any sharp ends, and then sutured to the fascia. The pocket was closed with subcutaneous and then subcuticular sutures. </a:t>
            </a:r>
            <a:r>
              <a:rPr lang="en-US" sz="2400" dirty="0"/>
              <a:t>The devices were programmed with a frequency of 1499 Hz, pulse width of 30 μs, and current of 6.0 mA. The patient wears the transmitter and antenna in a neoprene sleeve on his calf.</a:t>
            </a:r>
          </a:p>
        </p:txBody>
      </p:sp>
      <p:sp>
        <p:nvSpPr>
          <p:cNvPr id="11" name="Text Placeholder 10"/>
          <p:cNvSpPr>
            <a:spLocks noGrp="1"/>
          </p:cNvSpPr>
          <p:nvPr>
            <p:ph type="body" sz="quarter" idx="22"/>
          </p:nvPr>
        </p:nvSpPr>
        <p:spPr>
          <a:xfrm>
            <a:off x="569516" y="12451419"/>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890624" y="9109671"/>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502569"/>
            <a:ext cx="6279386" cy="30175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80"/>
              </a:lnSpc>
            </a:pPr>
            <a:r>
              <a:rPr lang="en-US" sz="2400" dirty="0"/>
              <a:t>Wirelessly powered peripheral nerve stimulation at the sural nerve was a successful option for this patient suffering of chronic pain in his left foot. This battery-free system is able to offers advantages such as significant pain relief, devoid of complications associated with the bulk of an implantable pulse generator. </a:t>
            </a:r>
            <a:endParaRPr lang="en-US" altLang="en-US" sz="2200" dirty="0"/>
          </a:p>
        </p:txBody>
      </p:sp>
      <p:sp>
        <p:nvSpPr>
          <p:cNvPr id="16" name="Text Placeholder 15"/>
          <p:cNvSpPr>
            <a:spLocks noGrp="1"/>
          </p:cNvSpPr>
          <p:nvPr>
            <p:ph type="body" sz="quarter" idx="27"/>
          </p:nvPr>
        </p:nvSpPr>
        <p:spPr>
          <a:xfrm>
            <a:off x="20568533" y="6371941"/>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898562" y="9566940"/>
            <a:ext cx="6282531" cy="3957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The patient received a permanent system after a successful trial (60% pain reduction) and later reported 78% pain relief (9/10 to 2/10) 12 months after the permanent implant, which has remained consistent up to 3 years post-implant. The patient rates his satisfaction as 6/7, quality of life increased 60%, and he is now able to sleep through the night. He has since returned to sports.</a:t>
            </a:r>
          </a:p>
        </p:txBody>
      </p:sp>
      <p:sp>
        <p:nvSpPr>
          <p:cNvPr id="18" name="Text Placeholder 17"/>
          <p:cNvSpPr>
            <a:spLocks noGrp="1"/>
          </p:cNvSpPr>
          <p:nvPr>
            <p:ph type="body" sz="quarter" idx="29"/>
          </p:nvPr>
        </p:nvSpPr>
        <p:spPr>
          <a:xfrm>
            <a:off x="20602812" y="15421572"/>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850256"/>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dirty="0" err="1">
                <a:solidFill>
                  <a:srgbClr val="000000"/>
                </a:solidFill>
                <a:latin typeface="Trebuchet MS"/>
                <a:ea typeface="Lucida Grande"/>
                <a:cs typeface="Trebuchet MS"/>
              </a:rPr>
              <a:t>gmcdowell@ipscolumbus.com</a:t>
            </a:r>
            <a:endParaRPr lang="en-US" sz="2200" dirty="0">
              <a:latin typeface="Trebuchet MS"/>
              <a:cs typeface="Trebuchet MS"/>
            </a:endParaRP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91775" y="7389549"/>
            <a:ext cx="6285508" cy="51510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80"/>
              </a:lnSpc>
            </a:pPr>
            <a:r>
              <a:rPr lang="en-US" sz="2400" dirty="0"/>
              <a:t>A 46-year-old male athlete fractured his left foot in an MVA. He reported pain along the outside of his foot, from 5th toe to heel and was not able to put any weight on the foot, which prevented him from enjoying sports. Alternative therapies such as ultrasound-guided injections and medication proved unsuccessful in the long term. After reporting a dramatic reduction in pain after a sural nerve injection, we decided to try peripheral nerve stimulation.</a:t>
            </a:r>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2" name="Picture Placeholder 1"/>
          <p:cNvPicPr>
            <a:picLocks noGrp="1" noChangeAspect="1"/>
          </p:cNvPicPr>
          <p:nvPr>
            <p:ph type="pic" sz="quarter" idx="115"/>
          </p:nvPr>
        </p:nvPicPr>
        <p:blipFill>
          <a:blip r:embed="rId3"/>
          <a:srcRect t="20738" b="20738"/>
          <a:stretch>
            <a:fillRect/>
          </a:stretch>
        </p:blipFill>
        <p:spPr bwMode="auto">
          <a:ln>
            <a:miter lim="800000"/>
            <a:headEnd/>
            <a:tailEnd/>
          </a:ln>
        </p:spPr>
      </p:pic>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xmlns="" id="{0D201DE9-BA93-9545-9B57-0AF3741D6DDE}"/>
              </a:ext>
            </a:extLst>
          </p:cNvPr>
          <p:cNvSpPr/>
          <p:nvPr/>
        </p:nvSpPr>
        <p:spPr>
          <a:xfrm>
            <a:off x="586813" y="644341"/>
            <a:ext cx="26295385" cy="1201231"/>
          </a:xfrm>
          <a:prstGeom prst="rect">
            <a:avLst/>
          </a:prstGeom>
        </p:spPr>
        <p:txBody>
          <a:bodyPr wrap="square" lIns="31373" tIns="15687" rIns="31373" bIns="15687">
            <a:spAutoFit/>
          </a:bodyPr>
          <a:lstStyle/>
          <a:p>
            <a:pPr algn="ctr"/>
            <a:r>
              <a:rPr lang="en-US" sz="2800" b="1" dirty="0"/>
              <a:t>Wireless, Battery-Free Sural Nerve Stimulation for the Treatment of Chronic Foot Pain in Athletic Patient</a:t>
            </a:r>
            <a:endParaRPr lang="en-US" sz="2500" dirty="0"/>
          </a:p>
          <a:p>
            <a:pPr algn="ctr"/>
            <a:r>
              <a:rPr lang="en-US" sz="2400" b="1" dirty="0">
                <a:latin typeface="Trebuchet MS"/>
                <a:cs typeface="Trebuchet MS"/>
              </a:rPr>
              <a:t>Gladstone McDowell MD</a:t>
            </a:r>
            <a:r>
              <a:rPr lang="en-US" sz="2400" b="1" baseline="30000" dirty="0">
                <a:latin typeface="Trebuchet MS"/>
                <a:cs typeface="Trebuchet MS"/>
              </a:rPr>
              <a:t>1</a:t>
            </a:r>
            <a:r>
              <a:rPr lang="en-US" sz="2400" b="1" dirty="0">
                <a:latin typeface="Trebuchet MS"/>
                <a:cs typeface="Trebuchet MS"/>
              </a:rPr>
              <a:t>, Niek Vanquathem BA</a:t>
            </a:r>
            <a:r>
              <a:rPr lang="en-US" sz="2400" b="1" baseline="30000" dirty="0">
                <a:latin typeface="Trebuchet MS"/>
                <a:cs typeface="Trebuchet MS"/>
              </a:rPr>
              <a:t>2</a:t>
            </a:r>
          </a:p>
          <a:p>
            <a:pPr algn="ctr"/>
            <a:r>
              <a:rPr lang="en-US" sz="2400" b="1" i="1" baseline="30000" dirty="0">
                <a:latin typeface="Trebuchet MS"/>
                <a:cs typeface="Trebuchet MS"/>
              </a:rPr>
              <a:t>1</a:t>
            </a:r>
            <a:r>
              <a:rPr lang="en-US" sz="2400" b="1" i="1" dirty="0">
                <a:latin typeface="Trebuchet MS"/>
                <a:cs typeface="Trebuchet MS"/>
              </a:rPr>
              <a:t>Integrated Pain Solutions, </a:t>
            </a:r>
            <a:r>
              <a:rPr lang="en-US" sz="2400" b="1" i="1" baseline="30000" dirty="0">
                <a:latin typeface="Trebuchet MS"/>
                <a:cs typeface="Trebuchet MS"/>
              </a:rPr>
              <a:t>2</a:t>
            </a:r>
            <a:r>
              <a:rPr lang="en-US" sz="2400" b="1" i="1" dirty="0">
                <a:latin typeface="Trebuchet MS"/>
                <a:cs typeface="Trebuchet MS"/>
              </a:rPr>
              <a:t>Stimwave Technologies</a:t>
            </a:r>
            <a:endParaRPr lang="de-DE" sz="2400" i="1" dirty="0">
              <a:latin typeface="Trebuchet MS"/>
              <a:cs typeface="Trebuchet MS"/>
            </a:endParaRPr>
          </a:p>
        </p:txBody>
      </p:sp>
      <p:sp>
        <p:nvSpPr>
          <p:cNvPr id="65" name="Rechteck 73">
            <a:extLst>
              <a:ext uri="{FF2B5EF4-FFF2-40B4-BE49-F238E27FC236}">
                <a16:creationId xmlns:a16="http://schemas.microsoft.com/office/drawing/2014/main" xmlns="" id="{F5FA3F28-68EE-7D4F-80F4-ECCF8C349F60}"/>
              </a:ext>
            </a:extLst>
          </p:cNvPr>
          <p:cNvSpPr/>
          <p:nvPr/>
        </p:nvSpPr>
        <p:spPr>
          <a:xfrm>
            <a:off x="14970344" y="2951360"/>
            <a:ext cx="4047867" cy="401012"/>
          </a:xfrm>
          <a:prstGeom prst="rect">
            <a:avLst/>
          </a:prstGeom>
        </p:spPr>
        <p:txBody>
          <a:bodyPr wrap="square" lIns="31373" tIns="15687" rIns="31373" bIns="15687">
            <a:spAutoFit/>
          </a:bodyPr>
          <a:lstStyle/>
          <a:p>
            <a:pPr algn="ctr"/>
            <a:r>
              <a:rPr lang="en-US" sz="1200" b="1" dirty="0">
                <a:latin typeface="Arial"/>
                <a:cs typeface="Arial"/>
              </a:rPr>
              <a:t>Fig. 1: Image showing the </a:t>
            </a:r>
            <a:r>
              <a:rPr lang="en-US" sz="1200" b="1" dirty="0" smtClean="0">
                <a:latin typeface="Arial"/>
                <a:cs typeface="Arial"/>
              </a:rPr>
              <a:t>8-contact </a:t>
            </a:r>
            <a:r>
              <a:rPr lang="en-US" sz="1200" b="1" dirty="0">
                <a:latin typeface="Arial"/>
                <a:cs typeface="Arial"/>
              </a:rPr>
              <a:t>electrode arrays at the </a:t>
            </a:r>
            <a:r>
              <a:rPr lang="en-US" sz="1200" b="1" dirty="0" err="1">
                <a:latin typeface="Arial"/>
                <a:cs typeface="Arial"/>
              </a:rPr>
              <a:t>sural</a:t>
            </a:r>
            <a:r>
              <a:rPr lang="en-US" sz="1200" b="1" dirty="0">
                <a:latin typeface="Arial"/>
                <a:cs typeface="Arial"/>
              </a:rPr>
              <a:t> nerve</a:t>
            </a:r>
            <a:endParaRPr lang="de-DE" sz="1200" b="1" dirty="0">
              <a:latin typeface="Arial"/>
              <a:cs typeface="Arial"/>
            </a:endParaRPr>
          </a:p>
        </p:txBody>
      </p:sp>
      <p:sp>
        <p:nvSpPr>
          <p:cNvPr id="67" name="Text Placeholder 14"/>
          <p:cNvSpPr txBox="1">
            <a:spLocks/>
          </p:cNvSpPr>
          <p:nvPr/>
        </p:nvSpPr>
        <p:spPr bwMode="auto">
          <a:xfrm>
            <a:off x="20568533" y="6759202"/>
            <a:ext cx="6279386" cy="5677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680"/>
              </a:lnSpc>
            </a:pPr>
            <a:r>
              <a:rPr lang="en-US" sz="2400" dirty="0"/>
              <a:t>The </a:t>
            </a:r>
            <a:r>
              <a:rPr lang="en-US" sz="2400" dirty="0" err="1" smtClean="0"/>
              <a:t>StimQ</a:t>
            </a:r>
            <a:r>
              <a:rPr lang="en-US" sz="2400" smtClean="0"/>
              <a:t> PNS System </a:t>
            </a:r>
            <a:r>
              <a:rPr lang="en-US" sz="2400" dirty="0"/>
              <a:t>(Fig.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a16="http://schemas.microsoft.com/office/drawing/2014/main" xmlns="" id="{F5FA3F28-68EE-7D4F-80F4-ECCF8C349F60}"/>
              </a:ext>
            </a:extLst>
          </p:cNvPr>
          <p:cNvSpPr/>
          <p:nvPr/>
        </p:nvSpPr>
        <p:spPr>
          <a:xfrm>
            <a:off x="22166644" y="11954110"/>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6" name="Text Placeholder 12"/>
          <p:cNvSpPr>
            <a:spLocks noGrp="1"/>
          </p:cNvSpPr>
          <p:nvPr>
            <p:ph type="body" sz="quarter" idx="24"/>
          </p:nvPr>
        </p:nvSpPr>
        <p:spPr>
          <a:xfrm>
            <a:off x="13894593" y="13445972"/>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898562" y="13934043"/>
            <a:ext cx="6282531" cy="27383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A wireless peripheral nerve stimulation system offers advantages such as significant pain relief, devoid of complications and cosmetic concerns associated with the bulk of an implantable pulse generator</a:t>
            </a:r>
            <a:r>
              <a:rPr lang="nl-BE" sz="2400" dirty="0"/>
              <a:t> with extensive wiring.</a:t>
            </a:r>
            <a:endParaRPr lang="de-DE" sz="2400" dirty="0">
              <a:latin typeface="Arial"/>
              <a:cs typeface="Arial"/>
            </a:endParaRPr>
          </a:p>
          <a:p>
            <a:endParaRPr lang="en-US" altLang="en-US" dirty="0"/>
          </a:p>
        </p:txBody>
      </p:sp>
      <p:pic>
        <p:nvPicPr>
          <p:cNvPr id="6" name="Picture 5" descr="TechImages_Labeled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8533" y="12436786"/>
            <a:ext cx="6282531" cy="2994514"/>
          </a:xfrm>
          <a:prstGeom prst="rect">
            <a:avLst/>
          </a:prstGeom>
        </p:spPr>
      </p:pic>
      <p:sp>
        <p:nvSpPr>
          <p:cNvPr id="63" name="Text Placeholder 9"/>
          <p:cNvSpPr>
            <a:spLocks noGrp="1"/>
          </p:cNvSpPr>
          <p:nvPr>
            <p:ph type="body" sz="quarter" idx="21"/>
          </p:nvPr>
        </p:nvSpPr>
        <p:spPr bwMode="auto">
          <a:xfrm>
            <a:off x="591775" y="12914566"/>
            <a:ext cx="6280546" cy="3519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80"/>
              </a:lnSpc>
            </a:pPr>
            <a:r>
              <a:rPr lang="en-US" sz="2400" b="1" i="1" dirty="0"/>
              <a:t>Trial:</a:t>
            </a:r>
            <a:r>
              <a:rPr lang="en-US" sz="2400" b="1" dirty="0"/>
              <a:t> </a:t>
            </a:r>
            <a:r>
              <a:rPr lang="en-US" sz="2400" dirty="0"/>
              <a:t>Fluoroscopy, ultrasound and palpation were used to plan the introducer entry points and route for two 8-contact trial stimulators, targeting the left sural nerves. The electrode arrays were inserted through the introducers and placed subcutaneously along the planned route, directed toward the heel. </a:t>
            </a:r>
          </a:p>
        </p:txBody>
      </p:sp>
      <p:pic>
        <p:nvPicPr>
          <p:cNvPr id="3" name="Picture 2" descr="sural McDowell submi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7250" y="3381755"/>
            <a:ext cx="4140961" cy="5727915"/>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48C6DF-7946-47CD-9054-FBDECBEEB46F}"/>
</file>

<file path=customXml/itemProps2.xml><?xml version="1.0" encoding="utf-8"?>
<ds:datastoreItem xmlns:ds="http://schemas.openxmlformats.org/officeDocument/2006/customXml" ds:itemID="{4BE5FC8B-D31E-4C95-A0EB-F00D8B6E88E1}"/>
</file>

<file path=customXml/itemProps3.xml><?xml version="1.0" encoding="utf-8"?>
<ds:datastoreItem xmlns:ds="http://schemas.openxmlformats.org/officeDocument/2006/customXml" ds:itemID="{CC63A8DF-526F-45EB-A686-537A0EC368CD}"/>
</file>

<file path=docProps/app.xml><?xml version="1.0" encoding="utf-8"?>
<Properties xmlns="http://schemas.openxmlformats.org/officeDocument/2006/extended-properties" xmlns:vt="http://schemas.openxmlformats.org/officeDocument/2006/docPropsVTypes">
  <Template>PosterPresentations.com-42x60-Template</Template>
  <TotalTime>714</TotalTime>
  <Words>774</Words>
  <Application>Microsoft Macintosh PowerPoint</Application>
  <PresentationFormat>Custom</PresentationFormat>
  <Paragraphs>24</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57</cp:revision>
  <dcterms:created xsi:type="dcterms:W3CDTF">2016-12-07T21:25:59Z</dcterms:created>
  <dcterms:modified xsi:type="dcterms:W3CDTF">2020-11-27T12:03:31Z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