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603" autoAdjust="0"/>
  </p:normalViewPr>
  <p:slideViewPr>
    <p:cSldViewPr snapToGrid="0" snapToObjects="1">
      <p:cViewPr varScale="1">
        <p:scale>
          <a:sx n="40" d="100"/>
          <a:sy n="40" d="100"/>
        </p:scale>
        <p:origin x="-1816" y="-13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xmlns=""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xmlns=""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xmlns=""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6813" y="3381756"/>
            <a:ext cx="6285508" cy="4695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The </a:t>
            </a:r>
            <a:r>
              <a:rPr lang="en-US" sz="2400" dirty="0" err="1"/>
              <a:t>tibial</a:t>
            </a:r>
            <a:r>
              <a:rPr lang="en-US" sz="2400" dirty="0"/>
              <a:t> nerve is a larger terminal branch of the sciatic nerve passing through the popliteal fossa to the arch of the soleus with root values of L4, L5, S1, S2 and S3. Peripheral nerve injury secondary to trauma to feet and ankles is an uncommon problem, which may lead to severe pain and serious disability. As there is no uniform definition or diagnosis to describe nerve pain as results of trauma, such conditions may be described as complex regional pain syndrome (CRPS). </a:t>
            </a:r>
            <a:endParaRPr lang="en-US" sz="22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70509" y="8077533"/>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37018" y="2951360"/>
            <a:ext cx="6280546" cy="133288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980"/>
              </a:lnSpc>
            </a:pPr>
            <a:r>
              <a:rPr lang="en-US" sz="2400" dirty="0"/>
              <a:t>tibial nerve. The electrode array was inserted through the introducer and placed caudal to </a:t>
            </a:r>
            <a:r>
              <a:rPr lang="en-US" sz="2400" dirty="0" err="1"/>
              <a:t>cephalad</a:t>
            </a:r>
            <a:r>
              <a:rPr lang="en-US" sz="2400" dirty="0"/>
              <a:t> with the contacts aiming </a:t>
            </a:r>
            <a:r>
              <a:rPr lang="en-US" sz="2400" dirty="0" err="1"/>
              <a:t>cephalad</a:t>
            </a:r>
            <a:r>
              <a:rPr lang="en-US" sz="2400" dirty="0"/>
              <a:t>. Contacts were placed midline with the posterior aspect of the fibula, approximately 13 cm superior of the insertion site (ankle). Placement was confirmed with fluoroscopy (Figure 1). The steering </a:t>
            </a:r>
            <a:r>
              <a:rPr lang="en-US" sz="2400" dirty="0" err="1"/>
              <a:t>stylet</a:t>
            </a:r>
            <a:r>
              <a:rPr lang="en-US" sz="2400" dirty="0"/>
              <a:t> was removed and receiver inserted into the inner lumen of the electrode array. The trial stimulator was then secured to the skin with </a:t>
            </a:r>
            <a:r>
              <a:rPr lang="en-US" sz="2400" dirty="0" err="1"/>
              <a:t>Mastisol</a:t>
            </a:r>
            <a:r>
              <a:rPr lang="en-US" sz="2400" dirty="0"/>
              <a:t> and </a:t>
            </a:r>
            <a:r>
              <a:rPr lang="en-US" sz="2400" dirty="0" err="1"/>
              <a:t>Steri</a:t>
            </a:r>
            <a:r>
              <a:rPr lang="en-US" sz="2400" dirty="0"/>
              <a:t> Strips and completely covered under a sterile </a:t>
            </a:r>
            <a:r>
              <a:rPr lang="en-US" sz="2400" dirty="0" err="1"/>
              <a:t>Tegaderm</a:t>
            </a:r>
            <a:r>
              <a:rPr lang="en-US" sz="2400" dirty="0"/>
              <a:t>. </a:t>
            </a:r>
          </a:p>
          <a:p>
            <a:pPr algn="just">
              <a:lnSpc>
                <a:spcPts val="2980"/>
              </a:lnSpc>
            </a:pPr>
            <a:r>
              <a:rPr lang="en-US" sz="2400" b="1" i="1" dirty="0"/>
              <a:t>Permanent Implant: </a:t>
            </a:r>
            <a:r>
              <a:rPr lang="en-US" sz="2400" dirty="0"/>
              <a:t>A small stab wound was made and the placement technique for the stimulator utilized in the trial was repeated for the posterior </a:t>
            </a:r>
            <a:r>
              <a:rPr lang="en-US" sz="2400" dirty="0" err="1"/>
              <a:t>tibial</a:t>
            </a:r>
            <a:r>
              <a:rPr lang="en-US" sz="2400" dirty="0"/>
              <a:t> nerve utilizing a quadripolar, tined, permanent stimulators. The steering </a:t>
            </a:r>
            <a:r>
              <a:rPr lang="en-US" sz="2400" dirty="0" err="1"/>
              <a:t>stylet</a:t>
            </a:r>
            <a:r>
              <a:rPr lang="en-US" sz="2400" dirty="0"/>
              <a:t> was removed and receiver inserted into the electrode array. A receiver pocket was created, and the electrode array was tunneled beneath the skin to the receiver pocket. A knot was tied to permanently mate the receiver and electrode array.</a:t>
            </a:r>
            <a:r>
              <a:rPr lang="en-US" sz="2400" dirty="0">
                <a:latin typeface="Trebuchet MS"/>
                <a:cs typeface="Trebuchet MS"/>
              </a:rPr>
              <a:t> The distal portion of the stimulator was coiled, sutured to itself to eliminate any sharp ends, and then sutured to the fascia. The pocket was closed with subcutaneous and then </a:t>
            </a:r>
            <a:r>
              <a:rPr lang="en-US" sz="2400" dirty="0" err="1">
                <a:latin typeface="Trebuchet MS"/>
                <a:cs typeface="Trebuchet MS"/>
              </a:rPr>
              <a:t>subcuticular</a:t>
            </a:r>
            <a:r>
              <a:rPr lang="en-US" sz="2400" dirty="0">
                <a:latin typeface="Trebuchet MS"/>
                <a:cs typeface="Trebuchet MS"/>
              </a:rPr>
              <a:t> </a:t>
            </a:r>
            <a:r>
              <a:rPr lang="en-US" sz="2400" err="1">
                <a:latin typeface="Trebuchet MS"/>
                <a:cs typeface="Trebuchet MS"/>
              </a:rPr>
              <a:t>sutures</a:t>
            </a:r>
            <a:r>
              <a:rPr lang="en-US" sz="2400">
                <a:latin typeface="Trebuchet MS"/>
                <a:cs typeface="Trebuchet MS"/>
              </a:rPr>
              <a:t>. </a:t>
            </a:r>
            <a:r>
              <a:rPr lang="en-US" sz="2400"/>
              <a:t>The </a:t>
            </a:r>
            <a:r>
              <a:rPr lang="en-US" sz="2400" dirty="0"/>
              <a:t>devices were programmed with a frequency of 1499 Hz, pulse width of 30 </a:t>
            </a:r>
            <a:r>
              <a:rPr lang="en-US" sz="2400" dirty="0" err="1"/>
              <a:t>μs</a:t>
            </a:r>
            <a:r>
              <a:rPr lang="en-US" sz="2400" dirty="0"/>
              <a:t>, and current of 3.5 mA.</a:t>
            </a:r>
          </a:p>
        </p:txBody>
      </p:sp>
      <p:sp>
        <p:nvSpPr>
          <p:cNvPr id="11" name="Text Placeholder 10"/>
          <p:cNvSpPr>
            <a:spLocks noGrp="1"/>
          </p:cNvSpPr>
          <p:nvPr>
            <p:ph type="body" sz="quarter" idx="22"/>
          </p:nvPr>
        </p:nvSpPr>
        <p:spPr>
          <a:xfrm>
            <a:off x="591775" y="14309989"/>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910469" y="9538355"/>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577969" y="3502569"/>
            <a:ext cx="6279386" cy="2172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980"/>
              </a:lnSpc>
            </a:pPr>
            <a:r>
              <a:rPr lang="en-US" sz="2400" dirty="0"/>
              <a:t>Wirelessly powered peripheral nerve stimulation was a successful option for this patient suffering of excruciating pain in foot and ankle as a result of trauma related CRPS. </a:t>
            </a:r>
            <a:endParaRPr lang="en-US" altLang="en-US" sz="2200" dirty="0"/>
          </a:p>
        </p:txBody>
      </p:sp>
      <p:sp>
        <p:nvSpPr>
          <p:cNvPr id="16" name="Text Placeholder 15"/>
          <p:cNvSpPr>
            <a:spLocks noGrp="1"/>
          </p:cNvSpPr>
          <p:nvPr>
            <p:ph type="body" sz="quarter" idx="27"/>
          </p:nvPr>
        </p:nvSpPr>
        <p:spPr>
          <a:xfrm>
            <a:off x="20599667" y="5675006"/>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910469" y="9967039"/>
            <a:ext cx="6282531" cy="3587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The patient wears the antenna and transmitter around the ankle. The patient received a permanent system after a successful trial (pain decreased from 9/10 to 1/10) and later reported 78% pain relief (2/10) 6 months after the permanent implant. Quality of life has dramatically improved, medication reduced by at least 50% and satisfaction was rated at 6/7.</a:t>
            </a:r>
          </a:p>
        </p:txBody>
      </p:sp>
      <p:sp>
        <p:nvSpPr>
          <p:cNvPr id="18" name="Text Placeholder 17"/>
          <p:cNvSpPr>
            <a:spLocks noGrp="1"/>
          </p:cNvSpPr>
          <p:nvPr>
            <p:ph type="body" sz="quarter" idx="29"/>
          </p:nvPr>
        </p:nvSpPr>
        <p:spPr>
          <a:xfrm>
            <a:off x="20581114" y="15052078"/>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7969" y="15536937"/>
            <a:ext cx="6282531" cy="6023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2200" dirty="0" err="1"/>
              <a:t>Manjulderasari@gmail.com</a:t>
            </a:r>
            <a:r>
              <a:rPr lang="en-US" sz="2200" dirty="0"/>
              <a:t> </a:t>
            </a:r>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91775" y="8514219"/>
            <a:ext cx="6285508" cy="58037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A 78-year-old male had pre-existing painful diabetic neuropathy and had a left above the knee amputation. Patient’s left leg prosthetic failed while walking in 2017 and caused him to fall, resulting in tri-</a:t>
            </a:r>
            <a:r>
              <a:rPr lang="en-US" sz="2400" dirty="0" err="1"/>
              <a:t>malleolar</a:t>
            </a:r>
            <a:r>
              <a:rPr lang="en-US" sz="2400" dirty="0"/>
              <a:t> ankle fracture. Patient underwent surgery to stabilize the right ankle, but he continued to suffer from a large amount of pain secondary to a sustained posterior </a:t>
            </a:r>
            <a:r>
              <a:rPr lang="en-US" sz="2400" dirty="0" err="1"/>
              <a:t>tibial</a:t>
            </a:r>
            <a:r>
              <a:rPr lang="en-US" sz="2400" dirty="0"/>
              <a:t> nerve injury and required large amount of opioid medications. He was diagnosed with CRPS type 2 and was offered peripheral nerve stimulation as a possible alternative to opioids for the treatment of pain. </a:t>
            </a:r>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2" name="Picture Placeholder 1"/>
          <p:cNvPicPr>
            <a:picLocks noGrp="1" noChangeAspect="1"/>
          </p:cNvPicPr>
          <p:nvPr>
            <p:ph type="pic" sz="quarter" idx="115"/>
          </p:nvPr>
        </p:nvPicPr>
        <p:blipFill>
          <a:blip r:embed="rId3"/>
          <a:srcRect t="20738" b="20738"/>
          <a:stretch>
            <a:fillRect/>
          </a:stretch>
        </p:blipFill>
        <p:spPr bwMode="auto">
          <a:ln>
            <a:miter lim="800000"/>
            <a:headEnd/>
            <a:tailEnd/>
          </a:ln>
        </p:spPr>
      </p:pic>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xmlns="" id="{0D201DE9-BA93-9545-9B57-0AF3741D6DDE}"/>
              </a:ext>
            </a:extLst>
          </p:cNvPr>
          <p:cNvSpPr/>
          <p:nvPr/>
        </p:nvSpPr>
        <p:spPr>
          <a:xfrm>
            <a:off x="586813" y="644341"/>
            <a:ext cx="26295385" cy="1155065"/>
          </a:xfrm>
          <a:prstGeom prst="rect">
            <a:avLst/>
          </a:prstGeom>
        </p:spPr>
        <p:txBody>
          <a:bodyPr wrap="square" lIns="31373" tIns="15687" rIns="31373" bIns="15687">
            <a:spAutoFit/>
          </a:bodyPr>
          <a:lstStyle/>
          <a:p>
            <a:pPr algn="ctr"/>
            <a:r>
              <a:rPr lang="en-US" sz="2500" b="1" dirty="0"/>
              <a:t>Wirelessly Powered, Battery-Free Peripheral Nerve Stimulation of the Posterior Tibial Nerve for Painful Diabetic Neuropathy and Chronic Regional Pain Syndrome (CRPS)</a:t>
            </a:r>
            <a:endParaRPr lang="en-US" sz="2500" dirty="0"/>
          </a:p>
          <a:p>
            <a:pPr algn="ctr"/>
            <a:r>
              <a:rPr lang="en-US" sz="2400" b="1" dirty="0" err="1">
                <a:latin typeface="Trebuchet MS"/>
                <a:cs typeface="Trebuchet MS"/>
              </a:rPr>
              <a:t>Manjul</a:t>
            </a:r>
            <a:r>
              <a:rPr lang="en-US" sz="2400" b="1" dirty="0">
                <a:latin typeface="Trebuchet MS"/>
                <a:cs typeface="Trebuchet MS"/>
              </a:rPr>
              <a:t> </a:t>
            </a:r>
            <a:r>
              <a:rPr lang="en-US" sz="2400" b="1" dirty="0" err="1">
                <a:latin typeface="Trebuchet MS"/>
                <a:cs typeface="Trebuchet MS"/>
              </a:rPr>
              <a:t>Derasari</a:t>
            </a:r>
            <a:r>
              <a:rPr lang="en-US" sz="2400" b="1" dirty="0">
                <a:latin typeface="Trebuchet MS"/>
                <a:cs typeface="Trebuchet MS"/>
              </a:rPr>
              <a:t> MD</a:t>
            </a:r>
            <a:r>
              <a:rPr lang="en-US" sz="2400" b="1" baseline="30000" dirty="0">
                <a:latin typeface="Trebuchet MS"/>
                <a:cs typeface="Trebuchet MS"/>
              </a:rPr>
              <a:t>1</a:t>
            </a:r>
            <a:r>
              <a:rPr lang="en-US" sz="2400" b="1" dirty="0">
                <a:latin typeface="Trebuchet MS"/>
                <a:cs typeface="Trebuchet MS"/>
              </a:rPr>
              <a:t>, Niek Vanquathem BA</a:t>
            </a:r>
            <a:r>
              <a:rPr lang="en-US" sz="2400" b="1" baseline="30000" dirty="0">
                <a:latin typeface="Trebuchet MS"/>
                <a:cs typeface="Trebuchet MS"/>
              </a:rPr>
              <a:t>2</a:t>
            </a:r>
          </a:p>
          <a:p>
            <a:pPr algn="ctr"/>
            <a:r>
              <a:rPr lang="en-US" sz="2400" b="1" i="1" baseline="30000" dirty="0">
                <a:latin typeface="Trebuchet MS"/>
                <a:cs typeface="Trebuchet MS"/>
              </a:rPr>
              <a:t>1</a:t>
            </a:r>
            <a:r>
              <a:rPr lang="en-US" sz="2400" b="1" i="1" dirty="0">
                <a:latin typeface="Trebuchet MS"/>
                <a:cs typeface="Trebuchet MS"/>
              </a:rPr>
              <a:t>Florida Medical Clinic, </a:t>
            </a:r>
            <a:r>
              <a:rPr lang="en-US" sz="2400" b="1" i="1" baseline="30000" dirty="0">
                <a:latin typeface="Trebuchet MS"/>
                <a:cs typeface="Trebuchet MS"/>
              </a:rPr>
              <a:t>2</a:t>
            </a:r>
            <a:r>
              <a:rPr lang="en-US" sz="2400" b="1" i="1" dirty="0">
                <a:latin typeface="Trebuchet MS"/>
                <a:cs typeface="Trebuchet MS"/>
              </a:rPr>
              <a:t>Stimwave Technologies</a:t>
            </a:r>
            <a:endParaRPr lang="de-DE" sz="2400" i="1" dirty="0">
              <a:latin typeface="Trebuchet MS"/>
              <a:cs typeface="Trebuchet MS"/>
            </a:endParaRPr>
          </a:p>
        </p:txBody>
      </p:sp>
      <p:sp>
        <p:nvSpPr>
          <p:cNvPr id="65" name="Rechteck 73">
            <a:extLst>
              <a:ext uri="{FF2B5EF4-FFF2-40B4-BE49-F238E27FC236}">
                <a16:creationId xmlns:a16="http://schemas.microsoft.com/office/drawing/2014/main" xmlns="" id="{F5FA3F28-68EE-7D4F-80F4-ECCF8C349F60}"/>
              </a:ext>
            </a:extLst>
          </p:cNvPr>
          <p:cNvSpPr/>
          <p:nvPr/>
        </p:nvSpPr>
        <p:spPr>
          <a:xfrm>
            <a:off x="14970344" y="2951360"/>
            <a:ext cx="4047867" cy="401012"/>
          </a:xfrm>
          <a:prstGeom prst="rect">
            <a:avLst/>
          </a:prstGeom>
        </p:spPr>
        <p:txBody>
          <a:bodyPr wrap="square" lIns="31373" tIns="15687" rIns="31373" bIns="15687">
            <a:spAutoFit/>
          </a:bodyPr>
          <a:lstStyle/>
          <a:p>
            <a:pPr algn="ctr"/>
            <a:r>
              <a:rPr lang="en-US" sz="1200" b="1" dirty="0">
                <a:latin typeface="Arial"/>
                <a:cs typeface="Arial"/>
              </a:rPr>
              <a:t>Fig. 1: Image showing the </a:t>
            </a:r>
            <a:r>
              <a:rPr lang="en-US" sz="1200" b="1" dirty="0" err="1">
                <a:latin typeface="Arial"/>
                <a:cs typeface="Arial"/>
              </a:rPr>
              <a:t>quadripolar</a:t>
            </a:r>
            <a:r>
              <a:rPr lang="en-US" sz="1200" b="1" dirty="0">
                <a:latin typeface="Arial"/>
                <a:cs typeface="Arial"/>
              </a:rPr>
              <a:t> electrode arrays at the right posterior </a:t>
            </a:r>
            <a:r>
              <a:rPr lang="en-US" sz="1200" b="1" dirty="0" err="1">
                <a:latin typeface="Arial"/>
                <a:cs typeface="Arial"/>
              </a:rPr>
              <a:t>tibial</a:t>
            </a:r>
            <a:r>
              <a:rPr lang="en-US" sz="1200" b="1">
                <a:latin typeface="Arial"/>
                <a:cs typeface="Arial"/>
              </a:rPr>
              <a:t> nerve</a:t>
            </a:r>
            <a:endParaRPr lang="de-DE" sz="1200" b="1" dirty="0">
              <a:latin typeface="Arial"/>
              <a:cs typeface="Arial"/>
            </a:endParaRPr>
          </a:p>
        </p:txBody>
      </p:sp>
      <p:sp>
        <p:nvSpPr>
          <p:cNvPr id="67" name="Text Placeholder 14"/>
          <p:cNvSpPr txBox="1">
            <a:spLocks/>
          </p:cNvSpPr>
          <p:nvPr/>
        </p:nvSpPr>
        <p:spPr bwMode="auto">
          <a:xfrm>
            <a:off x="20577969" y="6111971"/>
            <a:ext cx="6279386" cy="6169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880"/>
              </a:lnSpc>
            </a:pPr>
            <a:r>
              <a:rPr lang="en-US" sz="2400" dirty="0"/>
              <a:t>The </a:t>
            </a:r>
            <a:r>
              <a:rPr lang="en-US" sz="2400" dirty="0" err="1" smtClean="0"/>
              <a:t>StimQ</a:t>
            </a:r>
            <a:r>
              <a:rPr lang="en-US" sz="2400" dirty="0" smtClean="0"/>
              <a:t> PNS System </a:t>
            </a:r>
            <a:r>
              <a:rPr lang="en-US" sz="2400" dirty="0"/>
              <a:t>(Fig.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pPr>
              <a:lnSpc>
                <a:spcPts val="2680"/>
              </a:lnSpc>
            </a:pPr>
            <a:endParaRPr lang="en-US" altLang="en-US" dirty="0"/>
          </a:p>
        </p:txBody>
      </p:sp>
      <p:sp>
        <p:nvSpPr>
          <p:cNvPr id="68" name="Rechteck 73">
            <a:extLst>
              <a:ext uri="{FF2B5EF4-FFF2-40B4-BE49-F238E27FC236}">
                <a16:creationId xmlns:a16="http://schemas.microsoft.com/office/drawing/2014/main" xmlns="" id="{F5FA3F28-68EE-7D4F-80F4-ECCF8C349F60}"/>
              </a:ext>
            </a:extLst>
          </p:cNvPr>
          <p:cNvSpPr/>
          <p:nvPr/>
        </p:nvSpPr>
        <p:spPr>
          <a:xfrm>
            <a:off x="22166644" y="11753592"/>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6" name="Text Placeholder 12"/>
          <p:cNvSpPr>
            <a:spLocks noGrp="1"/>
          </p:cNvSpPr>
          <p:nvPr>
            <p:ph type="body" sz="quarter" idx="24"/>
          </p:nvPr>
        </p:nvSpPr>
        <p:spPr>
          <a:xfrm>
            <a:off x="13894593" y="13554821"/>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898562" y="13934043"/>
            <a:ext cx="6282531" cy="242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A battery-free system offers advantages such as significant pain relief, devoid of complications associated with the bulk of an implantable pulse generator, and flexibility as related to device placement and programming protocols. </a:t>
            </a:r>
            <a:endParaRPr lang="de-DE" sz="2400" dirty="0">
              <a:latin typeface="Arial"/>
              <a:cs typeface="Arial"/>
            </a:endParaRPr>
          </a:p>
          <a:p>
            <a:endParaRPr lang="en-US" altLang="en-US" dirty="0"/>
          </a:p>
        </p:txBody>
      </p:sp>
      <p:pic>
        <p:nvPicPr>
          <p:cNvPr id="6" name="Picture 5" descr="TechImages_Labeled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99667" y="12057564"/>
            <a:ext cx="6282531" cy="2994514"/>
          </a:xfrm>
          <a:prstGeom prst="rect">
            <a:avLst/>
          </a:prstGeom>
        </p:spPr>
      </p:pic>
      <p:sp>
        <p:nvSpPr>
          <p:cNvPr id="63" name="Text Placeholder 9"/>
          <p:cNvSpPr>
            <a:spLocks noGrp="1"/>
          </p:cNvSpPr>
          <p:nvPr>
            <p:ph type="body" sz="quarter" idx="21"/>
          </p:nvPr>
        </p:nvSpPr>
        <p:spPr bwMode="auto">
          <a:xfrm>
            <a:off x="591775" y="14699338"/>
            <a:ext cx="6280546" cy="17411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b="1" i="1" dirty="0"/>
              <a:t>Trial:</a:t>
            </a:r>
            <a:r>
              <a:rPr lang="en-US" sz="2400" b="1" dirty="0"/>
              <a:t> </a:t>
            </a:r>
            <a:r>
              <a:rPr lang="en-US" sz="2400" dirty="0"/>
              <a:t>Fluoroscopy, ultrasound and palpation were used to plan the introducer entry point and route for a 4-contact trial stimulator, targeting the right posterior</a:t>
            </a:r>
          </a:p>
        </p:txBody>
      </p:sp>
      <p:pic>
        <p:nvPicPr>
          <p:cNvPr id="69" name="Picture 68"/>
          <p:cNvPicPr/>
          <p:nvPr/>
        </p:nvPicPr>
        <p:blipFill>
          <a:blip r:embed="rId5">
            <a:extLst>
              <a:ext uri="{28A0092B-C50C-407E-A947-70E740481C1C}">
                <a14:useLocalDpi xmlns:a14="http://schemas.microsoft.com/office/drawing/2010/main" val="0"/>
              </a:ext>
            </a:extLst>
          </a:blip>
          <a:srcRect/>
          <a:stretch>
            <a:fillRect/>
          </a:stretch>
        </p:blipFill>
        <p:spPr bwMode="auto">
          <a:xfrm>
            <a:off x="14840857" y="3450190"/>
            <a:ext cx="4481286" cy="6088165"/>
          </a:xfrm>
          <a:prstGeom prst="rect">
            <a:avLst/>
          </a:prstGeom>
          <a:noFill/>
          <a:ln>
            <a:noFill/>
          </a:ln>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31369B-E19F-40B4-BCDE-4B496E37DCCE}"/>
</file>

<file path=customXml/itemProps2.xml><?xml version="1.0" encoding="utf-8"?>
<ds:datastoreItem xmlns:ds="http://schemas.openxmlformats.org/officeDocument/2006/customXml" ds:itemID="{28030E6A-33CA-4906-833F-D6D20C282363}"/>
</file>

<file path=customXml/itemProps3.xml><?xml version="1.0" encoding="utf-8"?>
<ds:datastoreItem xmlns:ds="http://schemas.openxmlformats.org/officeDocument/2006/customXml" ds:itemID="{0ECF9B16-652C-4749-8086-92389B89EE77}"/>
</file>

<file path=docProps/app.xml><?xml version="1.0" encoding="utf-8"?>
<Properties xmlns="http://schemas.openxmlformats.org/officeDocument/2006/extended-properties" xmlns:vt="http://schemas.openxmlformats.org/officeDocument/2006/docPropsVTypes">
  <Template>PosterPresentations.com-42x60-Template</Template>
  <TotalTime>675</TotalTime>
  <Words>687</Words>
  <Application>Microsoft Macintosh PowerPoint</Application>
  <PresentationFormat>Custom</PresentationFormat>
  <Paragraphs>24</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52</cp:revision>
  <dcterms:created xsi:type="dcterms:W3CDTF">2016-12-07T21:25:59Z</dcterms:created>
  <dcterms:modified xsi:type="dcterms:W3CDTF">2020-11-27T11:45:04Z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