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presentation.xml" ContentType="application/vnd.openxmlformats-officedocument.presentationml.presentation.main+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 id="4" name="Lori Sullivan" initials="LS"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6" autoAdjust="0"/>
    <p:restoredTop sz="94595" autoAdjust="0"/>
  </p:normalViewPr>
  <p:slideViewPr>
    <p:cSldViewPr snapToGrid="0" snapToObjects="1">
      <p:cViewPr varScale="1">
        <p:scale>
          <a:sx n="40" d="100"/>
          <a:sy n="40" d="100"/>
        </p:scale>
        <p:origin x="-1816" y="-136"/>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tableStyles" Target="tableStyles.xml"/><Relationship Id="rId7" Type="http://schemas.openxmlformats.org/officeDocument/2006/relationships/printerSettings" Target="printerSettings/printerSettings1.bin"/><Relationship Id="rId2" Type="http://schemas.openxmlformats.org/officeDocument/2006/relationships/slideMaster" Target="slideMasters/slideMaster2.xml"/><Relationship Id="rId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27/11/20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 xmlns:a16="http://schemas.microsoft.com/office/drawing/2014/main"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 xmlns:a16="http://schemas.microsoft.com/office/drawing/2014/main"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 xmlns:a16="http://schemas.microsoft.com/office/drawing/2014/main"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 xmlns:a16="http://schemas.microsoft.com/office/drawing/2014/main"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 xmlns:a16="http://schemas.microsoft.com/office/drawing/2014/main"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586813" y="3381756"/>
            <a:ext cx="6285508" cy="80056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3180"/>
              </a:lnSpc>
            </a:pPr>
            <a:r>
              <a:rPr lang="en-US" sz="2400" dirty="0"/>
              <a:t>Osteogenesis Imperfecta (OI), also known as </a:t>
            </a:r>
            <a:r>
              <a:rPr lang="en-US" sz="2400" dirty="0">
                <a:solidFill>
                  <a:schemeClr val="accent2"/>
                </a:solidFill>
              </a:rPr>
              <a:t>“</a:t>
            </a:r>
            <a:r>
              <a:rPr lang="en-US" sz="2400" dirty="0"/>
              <a:t>brittle bone disease” is a group of genetic disorders that mainly affect the bones. It is caused by a defect in the gene that produces the protein collagen The term means “imperfect bone formation”. People with this condition have bones that fracture easily, often from mild trauma or with no apparent c</a:t>
            </a:r>
            <a:r>
              <a:rPr lang="en-US" sz="2400" dirty="0">
                <a:solidFill>
                  <a:srgbClr val="000000"/>
                </a:solidFill>
              </a:rPr>
              <a:t>ause and this often leads to chronic pain. There is no cure for OI and treatment is based on specific symptoms. These treatments include physical therapy</a:t>
            </a:r>
            <a:r>
              <a:rPr lang="en-US" sz="2400" dirty="0"/>
              <a:t>, mobility aids, occupations therapy, medicine, surgery and pain management. Preventing further fractures is imperative in people with OI and as such they need to avoid activities that put them at risk for a fall or collision, or put too much stress on the bones.</a:t>
            </a:r>
            <a:endParaRPr lang="en-US" sz="2200" dirty="0"/>
          </a:p>
        </p:txBody>
      </p:sp>
      <p:sp>
        <p:nvSpPr>
          <p:cNvPr id="4" name="Text Placeholder 3"/>
          <p:cNvSpPr>
            <a:spLocks noGrp="1"/>
          </p:cNvSpPr>
          <p:nvPr>
            <p:ph type="body" sz="quarter" idx="11"/>
          </p:nvPr>
        </p:nvSpPr>
        <p:spPr/>
        <p:txBody>
          <a:bodyPr/>
          <a:lstStyle/>
          <a:p>
            <a:pPr marL="940479" indent="-940479" defTabSz="2507943" fontAlgn="auto">
              <a:spcAft>
                <a:spcPts val="0"/>
              </a:spcAft>
              <a:buFont typeface="Arial" pitchFamily="34" charset="0"/>
              <a:buNone/>
              <a:defRPr/>
            </a:pPr>
            <a:r>
              <a:rPr lang="en-US" dirty="0"/>
              <a:t>Background</a:t>
            </a:r>
          </a:p>
        </p:txBody>
      </p:sp>
      <p:sp>
        <p:nvSpPr>
          <p:cNvPr id="9" name="Text Placeholder 8"/>
          <p:cNvSpPr>
            <a:spLocks noGrp="1"/>
          </p:cNvSpPr>
          <p:nvPr>
            <p:ph type="body" sz="quarter" idx="20"/>
          </p:nvPr>
        </p:nvSpPr>
        <p:spPr>
          <a:xfrm>
            <a:off x="571501" y="11582371"/>
            <a:ext cx="6281539" cy="428684"/>
          </a:xfrm>
        </p:spPr>
        <p:txBody>
          <a:bodyPr/>
          <a:lstStyle/>
          <a:p>
            <a:pPr marL="940479" indent="-940479" defTabSz="2507943" fontAlgn="auto">
              <a:spcAft>
                <a:spcPts val="0"/>
              </a:spcAft>
              <a:buFont typeface="Arial" pitchFamily="34" charset="0"/>
              <a:buNone/>
              <a:defRPr/>
            </a:pPr>
            <a:r>
              <a:rPr lang="en-US" dirty="0"/>
              <a:t>Case Report</a:t>
            </a:r>
          </a:p>
        </p:txBody>
      </p:sp>
      <p:sp>
        <p:nvSpPr>
          <p:cNvPr id="11" name="Text Placeholder 10"/>
          <p:cNvSpPr>
            <a:spLocks noGrp="1"/>
          </p:cNvSpPr>
          <p:nvPr>
            <p:ph type="body" sz="quarter" idx="22"/>
          </p:nvPr>
        </p:nvSpPr>
        <p:spPr>
          <a:xfrm>
            <a:off x="7228018" y="3060630"/>
            <a:ext cx="6280547" cy="428684"/>
          </a:xfrm>
        </p:spPr>
        <p:txBody>
          <a:bodyPr/>
          <a:lstStyle/>
          <a:p>
            <a:pPr marL="940479" indent="-940479" defTabSz="2507943" fontAlgn="auto">
              <a:spcAft>
                <a:spcPts val="0"/>
              </a:spcAft>
              <a:buFont typeface="Arial" pitchFamily="34" charset="0"/>
              <a:buNone/>
              <a:defRPr/>
            </a:pPr>
            <a:r>
              <a:rPr lang="en-US" dirty="0"/>
              <a:t>Methods</a:t>
            </a:r>
          </a:p>
        </p:txBody>
      </p:sp>
      <p:sp>
        <p:nvSpPr>
          <p:cNvPr id="13" name="Text Placeholder 12"/>
          <p:cNvSpPr>
            <a:spLocks noGrp="1"/>
          </p:cNvSpPr>
          <p:nvPr>
            <p:ph type="body" sz="quarter" idx="24"/>
          </p:nvPr>
        </p:nvSpPr>
        <p:spPr>
          <a:xfrm>
            <a:off x="13867030" y="7612293"/>
            <a:ext cx="6286500" cy="428684"/>
          </a:xfrm>
        </p:spPr>
        <p:txBody>
          <a:bodyPr/>
          <a:lstStyle/>
          <a:p>
            <a:pPr marL="940479" indent="-940479" defTabSz="2507943" fontAlgn="auto">
              <a:spcAft>
                <a:spcPts val="0"/>
              </a:spcAft>
              <a:buFont typeface="Arial" pitchFamily="34" charset="0"/>
              <a:buNone/>
              <a:defRPr/>
            </a:pPr>
            <a:r>
              <a:rPr lang="en-US" dirty="0"/>
              <a:t>Results</a:t>
            </a:r>
          </a:p>
        </p:txBody>
      </p:sp>
      <p:sp>
        <p:nvSpPr>
          <p:cNvPr id="14" name="Text Placeholder 13"/>
          <p:cNvSpPr>
            <a:spLocks noGrp="1"/>
          </p:cNvSpPr>
          <p:nvPr>
            <p:ph type="body" sz="quarter" idx="25"/>
          </p:nvPr>
        </p:nvSpPr>
        <p:spPr/>
        <p:txBody>
          <a:bodyPr/>
          <a:lstStyle/>
          <a:p>
            <a:pPr marL="940479" indent="-940479" defTabSz="2507943" fontAlgn="auto">
              <a:spcAft>
                <a:spcPts val="0"/>
              </a:spcAft>
              <a:buFont typeface="Arial" pitchFamily="34" charset="0"/>
              <a:buNone/>
              <a:defRPr/>
            </a:pPr>
            <a:r>
              <a:rPr lang="en-US" dirty="0"/>
              <a:t>Conclusions</a:t>
            </a:r>
          </a:p>
        </p:txBody>
      </p:sp>
      <p:sp>
        <p:nvSpPr>
          <p:cNvPr id="10254" name="Text Placeholder 14"/>
          <p:cNvSpPr>
            <a:spLocks noGrp="1"/>
          </p:cNvSpPr>
          <p:nvPr>
            <p:ph type="body" sz="quarter" idx="26"/>
          </p:nvPr>
        </p:nvSpPr>
        <p:spPr bwMode="auto">
          <a:xfrm>
            <a:off x="20577969" y="3502569"/>
            <a:ext cx="6279386" cy="336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680"/>
              </a:lnSpc>
            </a:pPr>
            <a:r>
              <a:rPr lang="en-US" sz="2400" dirty="0"/>
              <a:t>Wirelessly powered, peripheral nerve stimulation was a successful option for this patient suffering of debilitating bilateral knee pain as a result of trauma due to </a:t>
            </a:r>
            <a:r>
              <a:rPr lang="en-US" sz="2400" dirty="0" err="1"/>
              <a:t>osteogenesis</a:t>
            </a:r>
            <a:r>
              <a:rPr lang="en-US" sz="2400" dirty="0"/>
              <a:t> </a:t>
            </a:r>
            <a:r>
              <a:rPr lang="en-US" sz="2400" dirty="0" err="1"/>
              <a:t>imperfecta</a:t>
            </a:r>
            <a:r>
              <a:rPr lang="en-US" sz="2400" dirty="0"/>
              <a:t>. This battery-free system is able to offers advantages such as significant </a:t>
            </a:r>
            <a:r>
              <a:rPr lang="en-US" sz="2400" dirty="0" smtClean="0"/>
              <a:t>pain </a:t>
            </a:r>
            <a:r>
              <a:rPr lang="en-US" sz="2400" dirty="0"/>
              <a:t>relief, devoid of complications associated with the bulk of an implantable pulse generator. </a:t>
            </a:r>
            <a:endParaRPr lang="en-US" altLang="en-US" sz="2200" dirty="0"/>
          </a:p>
        </p:txBody>
      </p:sp>
      <p:sp>
        <p:nvSpPr>
          <p:cNvPr id="16" name="Text Placeholder 15"/>
          <p:cNvSpPr>
            <a:spLocks noGrp="1"/>
          </p:cNvSpPr>
          <p:nvPr>
            <p:ph type="body" sz="quarter" idx="27"/>
          </p:nvPr>
        </p:nvSpPr>
        <p:spPr>
          <a:xfrm>
            <a:off x="20602812" y="6817426"/>
            <a:ext cx="6279386" cy="428684"/>
          </a:xfrm>
        </p:spPr>
        <p:txBody>
          <a:bodyPr/>
          <a:lstStyle/>
          <a:p>
            <a:pPr marL="940479" indent="-940479" defTabSz="2507943" fontAlgn="auto">
              <a:spcAft>
                <a:spcPts val="0"/>
              </a:spcAft>
              <a:buFont typeface="Arial" pitchFamily="34" charset="0"/>
              <a:buNone/>
              <a:defRPr/>
            </a:pPr>
            <a:r>
              <a:rPr lang="en-US" dirty="0"/>
              <a:t>Wireless System Components</a:t>
            </a:r>
          </a:p>
        </p:txBody>
      </p:sp>
      <p:sp>
        <p:nvSpPr>
          <p:cNvPr id="10256" name="Text Placeholder 16"/>
          <p:cNvSpPr>
            <a:spLocks noGrp="1"/>
          </p:cNvSpPr>
          <p:nvPr>
            <p:ph type="body" sz="quarter" idx="28"/>
          </p:nvPr>
        </p:nvSpPr>
        <p:spPr bwMode="auto">
          <a:xfrm>
            <a:off x="13890624" y="8040977"/>
            <a:ext cx="6282531" cy="545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680"/>
              </a:lnSpc>
            </a:pPr>
            <a:r>
              <a:rPr lang="en-US" sz="2400" dirty="0"/>
              <a:t>The devices were programmed with a frequency of 1499 Hz and a pulse width of 30 </a:t>
            </a:r>
            <a:r>
              <a:rPr lang="en-US" sz="2400" dirty="0" err="1"/>
              <a:t>μs</a:t>
            </a:r>
            <a:r>
              <a:rPr lang="en-US" sz="2400" dirty="0"/>
              <a:t>. This </a:t>
            </a:r>
            <a:r>
              <a:rPr lang="en-US" sz="2400" dirty="0">
                <a:solidFill>
                  <a:srgbClr val="000000"/>
                </a:solidFill>
              </a:rPr>
              <a:t>patient had excellent relief during the trial and reported approximately 100% pain relief. Both </a:t>
            </a:r>
            <a:r>
              <a:rPr lang="en-US" sz="2400" dirty="0" err="1">
                <a:solidFill>
                  <a:srgbClr val="000000"/>
                </a:solidFill>
              </a:rPr>
              <a:t>neurostimulators</a:t>
            </a:r>
            <a:r>
              <a:rPr lang="en-US" sz="2400" dirty="0">
                <a:solidFill>
                  <a:srgbClr val="000000"/>
                </a:solidFill>
              </a:rPr>
              <a:t> were placed permanently and patient reported 100% overall improvement 6 months later, and describes her improvement in pain, quality of life and functionality as a “dramatic improvement”. She is now able to independently transfer without lower limb pain and without excessive use of her upper body. Her limiting factor currently is </a:t>
            </a:r>
            <a:r>
              <a:rPr lang="en-US" sz="2400" dirty="0"/>
              <a:t>instability and no longer pain.</a:t>
            </a:r>
          </a:p>
        </p:txBody>
      </p:sp>
      <p:sp>
        <p:nvSpPr>
          <p:cNvPr id="18" name="Text Placeholder 17"/>
          <p:cNvSpPr>
            <a:spLocks noGrp="1"/>
          </p:cNvSpPr>
          <p:nvPr>
            <p:ph type="body" sz="quarter" idx="29"/>
          </p:nvPr>
        </p:nvSpPr>
        <p:spPr>
          <a:xfrm>
            <a:off x="20602812" y="15421572"/>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10258" name="Text Placeholder 18"/>
          <p:cNvSpPr>
            <a:spLocks noGrp="1"/>
          </p:cNvSpPr>
          <p:nvPr>
            <p:ph type="body" sz="quarter" idx="30"/>
          </p:nvPr>
        </p:nvSpPr>
        <p:spPr bwMode="auto">
          <a:xfrm>
            <a:off x="20571678" y="15850256"/>
            <a:ext cx="6282531" cy="5715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ctr"/>
            <a:r>
              <a:rPr lang="en-US" sz="2000" dirty="0" err="1">
                <a:solidFill>
                  <a:srgbClr val="000000"/>
                </a:solidFill>
                <a:latin typeface="Lucida Grande"/>
                <a:ea typeface="Lucida Grande"/>
                <a:cs typeface="Lucida Grande"/>
              </a:rPr>
              <a:t>jabrownlow@gapaincare.com</a:t>
            </a:r>
            <a:endParaRPr lang="en-US" sz="2200" dirty="0">
              <a:latin typeface="Trebuchet MS"/>
              <a:cs typeface="Trebuchet MS"/>
            </a:endParaRPr>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0" name="Text Placeholder 20"/>
          <p:cNvSpPr>
            <a:spLocks noGrp="1"/>
          </p:cNvSpPr>
          <p:nvPr>
            <p:ph type="body" sz="quarter" idx="96"/>
          </p:nvPr>
        </p:nvSpPr>
        <p:spPr bwMode="auto">
          <a:xfrm>
            <a:off x="571501" y="12011055"/>
            <a:ext cx="6285508" cy="39571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400" dirty="0"/>
              <a:t>A 72-year-old female  with osteogenesis imperfecta presented with bilateral knee pain after multiple fractures including compression </a:t>
            </a:r>
            <a:r>
              <a:rPr lang="en-US" sz="2400" dirty="0">
                <a:solidFill>
                  <a:srgbClr val="000000"/>
                </a:solidFill>
              </a:rPr>
              <a:t>fractures in the spine, ankle and most recently left femur due to OI; she was wheelchair bound due to the pain. She used to rely heavily on her upper body (arms) to transfer to and from her wheelchair and required the assistance of a caregiver.</a:t>
            </a:r>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pic>
        <p:nvPicPr>
          <p:cNvPr id="2" name="Picture Placeholder 1"/>
          <p:cNvPicPr>
            <a:picLocks noGrp="1" noChangeAspect="1"/>
          </p:cNvPicPr>
          <p:nvPr>
            <p:ph type="pic" sz="quarter" idx="115"/>
          </p:nvPr>
        </p:nvPicPr>
        <p:blipFill>
          <a:blip r:embed="rId3"/>
          <a:srcRect t="20738" b="20738"/>
          <a:stretch>
            <a:fillRect/>
          </a:stretch>
        </p:blipFill>
        <p:spPr bwMode="auto">
          <a:ln>
            <a:miter lim="800000"/>
            <a:headEnd/>
            <a:tailEnd/>
          </a:ln>
        </p:spPr>
      </p:pic>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 xmlns:a16="http://schemas.microsoft.com/office/drawing/2014/main" id="{0D201DE9-BA93-9545-9B57-0AF3741D6DDE}"/>
              </a:ext>
            </a:extLst>
          </p:cNvPr>
          <p:cNvSpPr/>
          <p:nvPr/>
        </p:nvSpPr>
        <p:spPr>
          <a:xfrm>
            <a:off x="586813" y="644341"/>
            <a:ext cx="26295385" cy="1201231"/>
          </a:xfrm>
          <a:prstGeom prst="rect">
            <a:avLst/>
          </a:prstGeom>
        </p:spPr>
        <p:txBody>
          <a:bodyPr wrap="square" lIns="31373" tIns="15687" rIns="31373" bIns="15687">
            <a:spAutoFit/>
          </a:bodyPr>
          <a:lstStyle/>
          <a:p>
            <a:pPr algn="ctr"/>
            <a:r>
              <a:rPr lang="en-US" sz="2800" b="1" dirty="0"/>
              <a:t>Wireless, Battery-Free Stimulation of IPS Nerve to Treat Chronic Bilateral Knee Pain from </a:t>
            </a:r>
            <a:r>
              <a:rPr lang="en-US" sz="2800" b="1" dirty="0" err="1"/>
              <a:t>Osteogenesis</a:t>
            </a:r>
            <a:r>
              <a:rPr lang="en-US" sz="2800" b="1" dirty="0"/>
              <a:t> </a:t>
            </a:r>
            <a:r>
              <a:rPr lang="en-US" sz="2800" b="1" dirty="0" err="1"/>
              <a:t>Imperfecta</a:t>
            </a:r>
            <a:endParaRPr lang="en-US" sz="2800" dirty="0"/>
          </a:p>
          <a:p>
            <a:pPr algn="ctr"/>
            <a:r>
              <a:rPr lang="en-US" sz="2400" b="1" dirty="0">
                <a:latin typeface="Trebuchet MS"/>
                <a:cs typeface="Trebuchet MS"/>
              </a:rPr>
              <a:t>Charles Brownlow MD</a:t>
            </a:r>
            <a:r>
              <a:rPr lang="en-US" sz="2400" b="1" baseline="30000" dirty="0">
                <a:latin typeface="Trebuchet MS"/>
                <a:cs typeface="Trebuchet MS"/>
              </a:rPr>
              <a:t>1</a:t>
            </a:r>
            <a:r>
              <a:rPr lang="en-US" sz="2400" b="1" dirty="0">
                <a:latin typeface="Trebuchet MS"/>
                <a:cs typeface="Trebuchet MS"/>
              </a:rPr>
              <a:t>, Niek Vanquathem BA</a:t>
            </a:r>
            <a:r>
              <a:rPr lang="en-US" sz="2400" b="1" baseline="30000" dirty="0">
                <a:latin typeface="Trebuchet MS"/>
                <a:cs typeface="Trebuchet MS"/>
              </a:rPr>
              <a:t>2</a:t>
            </a:r>
          </a:p>
          <a:p>
            <a:pPr algn="ctr"/>
            <a:r>
              <a:rPr lang="en-US" sz="2400" b="1" i="1" baseline="30000" dirty="0">
                <a:latin typeface="Trebuchet MS"/>
                <a:cs typeface="Trebuchet MS"/>
              </a:rPr>
              <a:t>1</a:t>
            </a:r>
            <a:r>
              <a:rPr lang="en-US" sz="2400" b="1" i="1" dirty="0">
                <a:latin typeface="Trebuchet MS"/>
                <a:cs typeface="Trebuchet MS"/>
              </a:rPr>
              <a:t>Georgia Pain and Spine Care, </a:t>
            </a:r>
            <a:r>
              <a:rPr lang="en-US" sz="2400" b="1" i="1" baseline="30000" dirty="0">
                <a:latin typeface="Trebuchet MS"/>
                <a:cs typeface="Trebuchet MS"/>
              </a:rPr>
              <a:t>2</a:t>
            </a:r>
            <a:r>
              <a:rPr lang="en-US" sz="2400" b="1" i="1" dirty="0">
                <a:latin typeface="Trebuchet MS"/>
                <a:cs typeface="Trebuchet MS"/>
              </a:rPr>
              <a:t>Stimwave Technologies</a:t>
            </a:r>
            <a:endParaRPr lang="de-DE" sz="2400" i="1" dirty="0">
              <a:latin typeface="Trebuchet MS"/>
              <a:cs typeface="Trebuchet MS"/>
            </a:endParaRPr>
          </a:p>
        </p:txBody>
      </p:sp>
      <p:sp>
        <p:nvSpPr>
          <p:cNvPr id="65" name="Rechteck 73">
            <a:extLst>
              <a:ext uri="{FF2B5EF4-FFF2-40B4-BE49-F238E27FC236}">
                <a16:creationId xmlns="" xmlns:a16="http://schemas.microsoft.com/office/drawing/2014/main" id="{F5FA3F28-68EE-7D4F-80F4-ECCF8C349F60}"/>
              </a:ext>
            </a:extLst>
          </p:cNvPr>
          <p:cNvSpPr/>
          <p:nvPr/>
        </p:nvSpPr>
        <p:spPr>
          <a:xfrm>
            <a:off x="14970344" y="2951360"/>
            <a:ext cx="4047867" cy="401012"/>
          </a:xfrm>
          <a:prstGeom prst="rect">
            <a:avLst/>
          </a:prstGeom>
        </p:spPr>
        <p:txBody>
          <a:bodyPr wrap="square" lIns="31373" tIns="15687" rIns="31373" bIns="15687">
            <a:spAutoFit/>
          </a:bodyPr>
          <a:lstStyle/>
          <a:p>
            <a:pPr algn="ctr"/>
            <a:r>
              <a:rPr lang="en-US" sz="1200" b="1" dirty="0">
                <a:latin typeface="Arial"/>
                <a:cs typeface="Arial"/>
              </a:rPr>
              <a:t>Fig. 1: Image showing the </a:t>
            </a:r>
            <a:r>
              <a:rPr lang="en-US" sz="1200" b="1" dirty="0" err="1">
                <a:latin typeface="Arial"/>
                <a:cs typeface="Arial"/>
              </a:rPr>
              <a:t>quadripolar</a:t>
            </a:r>
            <a:r>
              <a:rPr lang="en-US" sz="1200" b="1" dirty="0">
                <a:latin typeface="Arial"/>
                <a:cs typeface="Arial"/>
              </a:rPr>
              <a:t> electrode array at the </a:t>
            </a:r>
            <a:r>
              <a:rPr lang="en-US" sz="1200" b="1" dirty="0" err="1">
                <a:latin typeface="Arial"/>
                <a:cs typeface="Arial"/>
              </a:rPr>
              <a:t>infrapatellar</a:t>
            </a:r>
            <a:r>
              <a:rPr lang="en-US" sz="1200" b="1" dirty="0">
                <a:latin typeface="Arial"/>
                <a:cs typeface="Arial"/>
              </a:rPr>
              <a:t> Saphenous nerve</a:t>
            </a:r>
            <a:endParaRPr lang="de-DE" sz="1200" b="1" dirty="0">
              <a:latin typeface="Arial"/>
              <a:cs typeface="Arial"/>
            </a:endParaRPr>
          </a:p>
        </p:txBody>
      </p:sp>
      <p:sp>
        <p:nvSpPr>
          <p:cNvPr id="67" name="Text Placeholder 14"/>
          <p:cNvSpPr txBox="1">
            <a:spLocks/>
          </p:cNvSpPr>
          <p:nvPr/>
        </p:nvSpPr>
        <p:spPr bwMode="auto">
          <a:xfrm>
            <a:off x="20602812" y="7202519"/>
            <a:ext cx="6279386" cy="56775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lnSpc>
                <a:spcPts val="2680"/>
              </a:lnSpc>
            </a:pPr>
            <a:r>
              <a:rPr lang="en-US" sz="2400" dirty="0"/>
              <a:t>The </a:t>
            </a:r>
            <a:r>
              <a:rPr lang="en-US" sz="2400" dirty="0" err="1" smtClean="0"/>
              <a:t>SttimQ</a:t>
            </a:r>
            <a:r>
              <a:rPr lang="en-US" sz="2400" smtClean="0"/>
              <a:t> PNS System </a:t>
            </a:r>
            <a:r>
              <a:rPr lang="en-US" sz="2400" dirty="0"/>
              <a:t>(Fig. 2) utilizes wireless technology. Each electrode array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endParaRPr lang="en-US" altLang="en-US" dirty="0"/>
          </a:p>
        </p:txBody>
      </p:sp>
      <p:sp>
        <p:nvSpPr>
          <p:cNvPr id="68" name="Rechteck 73">
            <a:extLst>
              <a:ext uri="{FF2B5EF4-FFF2-40B4-BE49-F238E27FC236}">
                <a16:creationId xmlns="" xmlns:a16="http://schemas.microsoft.com/office/drawing/2014/main" id="{F5FA3F28-68EE-7D4F-80F4-ECCF8C349F60}"/>
              </a:ext>
            </a:extLst>
          </p:cNvPr>
          <p:cNvSpPr/>
          <p:nvPr/>
        </p:nvSpPr>
        <p:spPr>
          <a:xfrm>
            <a:off x="22166644" y="12170456"/>
            <a:ext cx="3175286" cy="216346"/>
          </a:xfrm>
          <a:prstGeom prst="rect">
            <a:avLst/>
          </a:prstGeom>
        </p:spPr>
        <p:txBody>
          <a:bodyPr wrap="square" lIns="31373" tIns="15687" rIns="31373" bIns="15687">
            <a:spAutoFit/>
          </a:bodyPr>
          <a:lstStyle/>
          <a:p>
            <a:pPr algn="ctr"/>
            <a:r>
              <a:rPr lang="en-US" sz="1200" b="1" dirty="0">
                <a:latin typeface="Arial"/>
                <a:cs typeface="Arial"/>
              </a:rPr>
              <a:t>Fig. 2: System components</a:t>
            </a:r>
            <a:endParaRPr lang="de-DE" sz="1200" b="1" dirty="0">
              <a:latin typeface="Arial"/>
              <a:cs typeface="Arial"/>
            </a:endParaRPr>
          </a:p>
        </p:txBody>
      </p:sp>
      <p:sp>
        <p:nvSpPr>
          <p:cNvPr id="76" name="Text Placeholder 12"/>
          <p:cNvSpPr>
            <a:spLocks noGrp="1"/>
          </p:cNvSpPr>
          <p:nvPr>
            <p:ph type="body" sz="quarter" idx="24"/>
          </p:nvPr>
        </p:nvSpPr>
        <p:spPr>
          <a:xfrm>
            <a:off x="13867030" y="13525859"/>
            <a:ext cx="6286500" cy="428684"/>
          </a:xfrm>
        </p:spPr>
        <p:txBody>
          <a:bodyPr/>
          <a:lstStyle/>
          <a:p>
            <a:pPr marL="940479" indent="-940479" defTabSz="2507943" fontAlgn="auto">
              <a:spcAft>
                <a:spcPts val="0"/>
              </a:spcAft>
              <a:buFont typeface="Arial" pitchFamily="34" charset="0"/>
              <a:buNone/>
              <a:defRPr/>
            </a:pPr>
            <a:r>
              <a:rPr lang="en-US" dirty="0"/>
              <a:t>Discussion</a:t>
            </a:r>
          </a:p>
        </p:txBody>
      </p:sp>
      <p:sp>
        <p:nvSpPr>
          <p:cNvPr id="77" name="Text Placeholder 16"/>
          <p:cNvSpPr>
            <a:spLocks noGrp="1"/>
          </p:cNvSpPr>
          <p:nvPr>
            <p:ph type="body" sz="quarter" idx="28"/>
          </p:nvPr>
        </p:nvSpPr>
        <p:spPr bwMode="auto">
          <a:xfrm>
            <a:off x="13886655" y="13769163"/>
            <a:ext cx="6282531" cy="29281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680"/>
              </a:lnSpc>
            </a:pPr>
            <a:r>
              <a:rPr lang="en-US" sz="2400" dirty="0"/>
              <a:t>A wireless peripheral nerve stimulation system offers advantages in difficult to treat subjects, such as significant pain relief, devoid of complications and cosmetic concerns associated with the bulk of an implantable pulse generator</a:t>
            </a:r>
            <a:r>
              <a:rPr lang="nl-BE" sz="2400" dirty="0"/>
              <a:t> with extensive wiring.</a:t>
            </a:r>
            <a:endParaRPr lang="de-DE" sz="2400" dirty="0">
              <a:latin typeface="Arial"/>
              <a:cs typeface="Arial"/>
            </a:endParaRPr>
          </a:p>
          <a:p>
            <a:endParaRPr lang="en-US" altLang="en-US" dirty="0"/>
          </a:p>
        </p:txBody>
      </p:sp>
      <p:pic>
        <p:nvPicPr>
          <p:cNvPr id="6" name="Picture 5" descr="TechImages_Labeled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68533" y="12436786"/>
            <a:ext cx="6282531" cy="2994514"/>
          </a:xfrm>
          <a:prstGeom prst="rect">
            <a:avLst/>
          </a:prstGeom>
        </p:spPr>
      </p:pic>
      <p:pic>
        <p:nvPicPr>
          <p:cNvPr id="5" name="Picture 4" descr="IPs Brownlow.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76744" y="3381756"/>
            <a:ext cx="3393856" cy="4230537"/>
          </a:xfrm>
          <a:prstGeom prst="rect">
            <a:avLst/>
          </a:prstGeom>
        </p:spPr>
      </p:pic>
      <p:sp>
        <p:nvSpPr>
          <p:cNvPr id="64" name="Text Placeholder 9"/>
          <p:cNvSpPr>
            <a:spLocks noGrp="1"/>
          </p:cNvSpPr>
          <p:nvPr>
            <p:ph type="body" sz="quarter" idx="21"/>
          </p:nvPr>
        </p:nvSpPr>
        <p:spPr bwMode="auto">
          <a:xfrm>
            <a:off x="7200732" y="3018679"/>
            <a:ext cx="6280546" cy="13062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860"/>
              </a:lnSpc>
            </a:pPr>
            <a:endParaRPr lang="en-US" sz="2300" dirty="0"/>
          </a:p>
          <a:p>
            <a:pPr algn="just">
              <a:lnSpc>
                <a:spcPts val="2980"/>
              </a:lnSpc>
            </a:pPr>
            <a:r>
              <a:rPr lang="en-US" sz="2300" b="1" i="1" dirty="0">
                <a:solidFill>
                  <a:srgbClr val="000000"/>
                </a:solidFill>
              </a:rPr>
              <a:t>Trial:</a:t>
            </a:r>
            <a:r>
              <a:rPr lang="en-US" sz="2300" b="1" dirty="0">
                <a:solidFill>
                  <a:srgbClr val="000000"/>
                </a:solidFill>
              </a:rPr>
              <a:t> </a:t>
            </a:r>
            <a:r>
              <a:rPr lang="en-US" sz="2300" dirty="0">
                <a:solidFill>
                  <a:srgbClr val="000000"/>
                </a:solidFill>
              </a:rPr>
              <a:t>Fluoroscopy and palpation were used to plan the introducer entry point and route for a 4-contact trial stimulator targeting the</a:t>
            </a:r>
            <a:r>
              <a:rPr lang="en-US" sz="1300" dirty="0">
                <a:solidFill>
                  <a:srgbClr val="000000"/>
                </a:solidFill>
              </a:rPr>
              <a:t> </a:t>
            </a:r>
            <a:r>
              <a:rPr lang="en-US" sz="2300" dirty="0">
                <a:solidFill>
                  <a:srgbClr val="000000"/>
                </a:solidFill>
              </a:rPr>
              <a:t>right Infrapatellar Saphenous nerve. A 13-gauge introducer was used to enter the skin and the electrode array was inserted through the introducer and positioned along the planned route at the medial aspect of the proximal tibia just before the tibial plateau  (Fig. 1). The steering stylet was removed, and the receiver inserted into the inner lumen of the electrode array. The trial stimulator was then secured with </a:t>
            </a:r>
            <a:r>
              <a:rPr lang="en-US" sz="2300" dirty="0" err="1">
                <a:solidFill>
                  <a:srgbClr val="000000"/>
                </a:solidFill>
              </a:rPr>
              <a:t>Mastisol</a:t>
            </a:r>
            <a:r>
              <a:rPr lang="en-US" sz="2300" dirty="0">
                <a:solidFill>
                  <a:srgbClr val="000000"/>
                </a:solidFill>
              </a:rPr>
              <a:t> and </a:t>
            </a:r>
            <a:r>
              <a:rPr lang="en-US" sz="2300" dirty="0" err="1">
                <a:solidFill>
                  <a:srgbClr val="000000"/>
                </a:solidFill>
              </a:rPr>
              <a:t>Steri</a:t>
            </a:r>
            <a:r>
              <a:rPr lang="en-US" sz="2300" dirty="0">
                <a:solidFill>
                  <a:srgbClr val="000000"/>
                </a:solidFill>
              </a:rPr>
              <a:t> Strips and a sterile Tegaderm. The procedure was repeated for the left leg.</a:t>
            </a:r>
          </a:p>
          <a:p>
            <a:pPr algn="just">
              <a:lnSpc>
                <a:spcPts val="2980"/>
              </a:lnSpc>
            </a:pPr>
            <a:r>
              <a:rPr lang="en-US" sz="2300" b="1" i="1" dirty="0">
                <a:solidFill>
                  <a:srgbClr val="000000"/>
                </a:solidFill>
              </a:rPr>
              <a:t>Permanent Implant: </a:t>
            </a:r>
            <a:r>
              <a:rPr lang="en-US" sz="2300" dirty="0">
                <a:solidFill>
                  <a:srgbClr val="000000"/>
                </a:solidFill>
              </a:rPr>
              <a:t>A small incision was made and the placement technique for the permanent stimulators was repeated. The steering stylets were removed, and receivers inserted into the inner lumen of the electrode arrays. Receiver pockets were made </a:t>
            </a:r>
            <a:r>
              <a:rPr lang="en-US" sz="2400" dirty="0">
                <a:solidFill>
                  <a:srgbClr val="000000"/>
                </a:solidFill>
              </a:rPr>
              <a:t>approximately 10 cm from the first marker band on the electrode arrays and the </a:t>
            </a:r>
            <a:r>
              <a:rPr lang="en-US" sz="2400" dirty="0" err="1">
                <a:solidFill>
                  <a:srgbClr val="000000"/>
                </a:solidFill>
              </a:rPr>
              <a:t>neurostimulators</a:t>
            </a:r>
            <a:r>
              <a:rPr lang="en-US" sz="2400" dirty="0">
                <a:solidFill>
                  <a:srgbClr val="000000"/>
                </a:solidFill>
              </a:rPr>
              <a:t> tunneled to the pockets. A knot was tied to permanently mate the receivers and electrode arrays.</a:t>
            </a:r>
            <a:r>
              <a:rPr lang="en-US" sz="2400" dirty="0">
                <a:solidFill>
                  <a:srgbClr val="000000"/>
                </a:solidFill>
                <a:latin typeface="Trebuchet MS"/>
                <a:cs typeface="Trebuchet MS"/>
              </a:rPr>
              <a:t> The distal portion of the stimulators were coiled, sutured to themselves to eliminate any sharp ends, and then sutured to the fascia. The pockets were closed with subcutaneous and then </a:t>
            </a:r>
            <a:r>
              <a:rPr lang="en-US" sz="2400" dirty="0" err="1">
                <a:solidFill>
                  <a:srgbClr val="000000"/>
                </a:solidFill>
                <a:latin typeface="Trebuchet MS"/>
                <a:cs typeface="Trebuchet MS"/>
              </a:rPr>
              <a:t>subcuticular</a:t>
            </a:r>
            <a:r>
              <a:rPr lang="en-US" sz="2400" dirty="0">
                <a:solidFill>
                  <a:srgbClr val="000000"/>
                </a:solidFill>
                <a:latin typeface="Trebuchet MS"/>
                <a:cs typeface="Trebuchet MS"/>
              </a:rPr>
              <a:t> sutures.</a:t>
            </a:r>
            <a:r>
              <a:rPr lang="en-US" sz="2400" dirty="0">
                <a:solidFill>
                  <a:srgbClr val="000000"/>
                </a:solidFill>
              </a:rPr>
              <a:t> </a:t>
            </a:r>
            <a:endParaRPr lang="en-US" sz="2300" dirty="0">
              <a:solidFill>
                <a:srgbClr val="000000"/>
              </a:solidFill>
            </a:endParaRPr>
          </a:p>
        </p:txBody>
      </p:sp>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782AF5-8D8B-44DA-9042-FE1041FE653D}"/>
</file>

<file path=customXml/itemProps2.xml><?xml version="1.0" encoding="utf-8"?>
<ds:datastoreItem xmlns:ds="http://schemas.openxmlformats.org/officeDocument/2006/customXml" ds:itemID="{C75CDBEB-461D-4EC7-8B70-A4C8FB9B593E}"/>
</file>

<file path=customXml/itemProps3.xml><?xml version="1.0" encoding="utf-8"?>
<ds:datastoreItem xmlns:ds="http://schemas.openxmlformats.org/officeDocument/2006/customXml" ds:itemID="{B504A1F6-9C54-40D3-BF15-A32F774BCAEF}"/>
</file>

<file path=docProps/app.xml><?xml version="1.0" encoding="utf-8"?>
<Properties xmlns="http://schemas.openxmlformats.org/officeDocument/2006/extended-properties" xmlns:vt="http://schemas.openxmlformats.org/officeDocument/2006/docPropsVTypes">
  <Template>PosterPresentations.com-42x60-Template</Template>
  <TotalTime>868</TotalTime>
  <Words>809</Words>
  <Application>Microsoft Macintosh PowerPoint</Application>
  <PresentationFormat>Custom</PresentationFormat>
  <Paragraphs>24</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Niek Vanquathem</cp:lastModifiedBy>
  <cp:revision>67</cp:revision>
  <dcterms:created xsi:type="dcterms:W3CDTF">2016-12-07T21:25:59Z</dcterms:created>
  <dcterms:modified xsi:type="dcterms:W3CDTF">2020-11-27T11:42:09Z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