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5.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5" autoAdjust="0"/>
    <p:restoredTop sz="94575" autoAdjust="0"/>
  </p:normalViewPr>
  <p:slideViewPr>
    <p:cSldViewPr snapToGrid="0" snapToObjects="1">
      <p:cViewPr>
        <p:scale>
          <a:sx n="60" d="100"/>
          <a:sy n="60" d="100"/>
        </p:scale>
        <p:origin x="-832" y="-1080"/>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Workbook7"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314838000622201"/>
          <c:y val="6.0406419463656498E-2"/>
          <c:w val="0.86041897226146302"/>
          <c:h val="0.79631885499446897"/>
        </c:manualLayout>
      </c:layout>
      <c:barChart>
        <c:barDir val="col"/>
        <c:grouping val="clustered"/>
        <c:varyColors val="0"/>
        <c:ser>
          <c:idx val="0"/>
          <c:order val="0"/>
          <c:invertIfNegative val="0"/>
          <c:dPt>
            <c:idx val="0"/>
            <c:invertIfNegative val="0"/>
            <c:bubble3D val="0"/>
            <c:spPr>
              <a:solidFill>
                <a:schemeClr val="tx2"/>
              </a:solidFill>
            </c:spPr>
            <c:extLst>
              <c:ext xmlns:c16="http://schemas.microsoft.com/office/drawing/2014/chart" uri="{C3380CC4-5D6E-409C-BE32-E72D297353CC}">
                <c16:uniqueId val="{00000001-A490-5042-820A-50C410803CEE}"/>
              </c:ext>
            </c:extLst>
          </c:dPt>
          <c:dPt>
            <c:idx val="1"/>
            <c:invertIfNegative val="0"/>
            <c:bubble3D val="0"/>
            <c:spPr>
              <a:solidFill>
                <a:srgbClr val="FF0000"/>
              </a:solidFill>
            </c:spPr>
            <c:extLst>
              <c:ext xmlns:c16="http://schemas.microsoft.com/office/drawing/2014/chart" uri="{C3380CC4-5D6E-409C-BE32-E72D297353CC}">
                <c16:uniqueId val="{00000003-A490-5042-820A-50C410803CEE}"/>
              </c:ext>
            </c:extLst>
          </c:dPt>
          <c:dLbls>
            <c:dLbl>
              <c:idx val="0"/>
              <c:layout>
                <c:manualLayout>
                  <c:x val="2.5462668816040001E-17"/>
                  <c:y val="7.4074074074074098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90-5042-820A-50C410803CEE}"/>
                </c:ext>
              </c:extLst>
            </c:dLbl>
            <c:dLbl>
              <c:idx val="1"/>
              <c:layout>
                <c:manualLayout>
                  <c:x val="0"/>
                  <c:y val="0.106481481481481"/>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90-5042-820A-50C410803CE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Sheet1!$B$2:$B$3</c:f>
              <c:strCache>
                <c:ptCount val="2"/>
                <c:pt idx="0">
                  <c:v>Baseline</c:v>
                </c:pt>
                <c:pt idx="1">
                  <c:v>6-month FU</c:v>
                </c:pt>
              </c:strCache>
            </c:strRef>
          </c:cat>
          <c:val>
            <c:numRef>
              <c:f>Sheet1!$C$2:$C$3</c:f>
              <c:numCache>
                <c:formatCode>General</c:formatCode>
                <c:ptCount val="2"/>
                <c:pt idx="0">
                  <c:v>100</c:v>
                </c:pt>
                <c:pt idx="1">
                  <c:v>20</c:v>
                </c:pt>
              </c:numCache>
            </c:numRef>
          </c:val>
          <c:extLst>
            <c:ext xmlns:c16="http://schemas.microsoft.com/office/drawing/2014/chart" uri="{C3380CC4-5D6E-409C-BE32-E72D297353CC}">
              <c16:uniqueId val="{00000004-A490-5042-820A-50C410803CEE}"/>
            </c:ext>
          </c:extLst>
        </c:ser>
        <c:dLbls>
          <c:showLegendKey val="0"/>
          <c:showVal val="0"/>
          <c:showCatName val="0"/>
          <c:showSerName val="0"/>
          <c:showPercent val="0"/>
          <c:showBubbleSize val="0"/>
        </c:dLbls>
        <c:gapWidth val="150"/>
        <c:axId val="-2131085656"/>
        <c:axId val="-2074934024"/>
      </c:barChart>
      <c:catAx>
        <c:axId val="-2131085656"/>
        <c:scaling>
          <c:orientation val="minMax"/>
        </c:scaling>
        <c:delete val="0"/>
        <c:axPos val="b"/>
        <c:numFmt formatCode="General" sourceLinked="0"/>
        <c:majorTickMark val="out"/>
        <c:minorTickMark val="none"/>
        <c:tickLblPos val="nextTo"/>
        <c:crossAx val="-2074934024"/>
        <c:crosses val="autoZero"/>
        <c:auto val="1"/>
        <c:lblAlgn val="ctr"/>
        <c:lblOffset val="100"/>
        <c:noMultiLvlLbl val="0"/>
      </c:catAx>
      <c:valAx>
        <c:axId val="-2074934024"/>
        <c:scaling>
          <c:orientation val="minMax"/>
          <c:max val="100"/>
        </c:scaling>
        <c:delete val="0"/>
        <c:axPos val="l"/>
        <c:majorGridlines/>
        <c:numFmt formatCode="General" sourceLinked="1"/>
        <c:majorTickMark val="out"/>
        <c:minorTickMark val="none"/>
        <c:tickLblPos val="nextTo"/>
        <c:spPr>
          <a:ln>
            <a:noFill/>
          </a:ln>
        </c:spPr>
        <c:crossAx val="-2131085656"/>
        <c:crosses val="autoZero"/>
        <c:crossBetween val="between"/>
      </c:valAx>
    </c:plotArea>
    <c:plotVisOnly val="1"/>
    <c:dispBlanksAs val="gap"/>
    <c:showDLblsOverMax val="0"/>
  </c:chart>
  <c:spPr>
    <a:ln>
      <a:noFill/>
    </a:ln>
  </c:spPr>
  <c:txPr>
    <a:bodyPr/>
    <a:lstStyle/>
    <a:p>
      <a:pPr>
        <a:defRPr sz="2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4/12/20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itannica.com/EBchecked/topic/528745/sciatic-nerv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0431" y="3478274"/>
            <a:ext cx="6285508" cy="642548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Wireless neurostimulation has been used effectively for the treatment of pain syndromes of multiple etiologies (1,2).  An octopolar or quadripolar Implantable Nerve Stimulator (INS), is inserted percutaneously with a Touhy needle to the target area and a small, external, rechargeable wireless pulse generator (WPG) worn by the patient, provides stimulation parameters and energy to power the INS via radio frequency. The implantation of an implantable pulse generator (IPG) and the tunneling of the extensions required for traditional neurostimulation are not necessary. </a:t>
            </a:r>
          </a:p>
          <a:p>
            <a:pPr algn="just"/>
            <a:r>
              <a:rPr lang="en-US" sz="2200" dirty="0"/>
              <a:t>Therefore, wireless neurostimulation therapy offers a minimally invasive implant system in difficult anatomical areas, such as the tibial nerve, with less potential complications, benefiting both the patient and the physician.</a:t>
            </a:r>
          </a:p>
        </p:txBody>
      </p:sp>
      <p:sp>
        <p:nvSpPr>
          <p:cNvPr id="4" name="Text Placeholder 3"/>
          <p:cNvSpPr>
            <a:spLocks noGrp="1"/>
          </p:cNvSpPr>
          <p:nvPr>
            <p:ph type="body" sz="quarter" idx="11"/>
          </p:nvPr>
        </p:nvSpPr>
        <p:spPr>
          <a:xfrm>
            <a:off x="576462" y="3048598"/>
            <a:ext cx="6280547" cy="474850"/>
          </a:xfrm>
        </p:spPr>
        <p:txBody>
          <a:bodyPr/>
          <a:lstStyle/>
          <a:p>
            <a:pPr marL="940479" indent="-940479" defTabSz="2507943" fontAlgn="auto">
              <a:spcAft>
                <a:spcPts val="0"/>
              </a:spcAft>
              <a:buFont typeface="Arial" pitchFamily="34" charset="0"/>
              <a:buNone/>
              <a:defRPr/>
            </a:pPr>
            <a:r>
              <a:rPr lang="en-US" sz="2400" dirty="0"/>
              <a:t>Background</a:t>
            </a:r>
          </a:p>
        </p:txBody>
      </p:sp>
      <p:sp>
        <p:nvSpPr>
          <p:cNvPr id="9" name="Text Placeholder 8"/>
          <p:cNvSpPr>
            <a:spLocks noGrp="1"/>
          </p:cNvSpPr>
          <p:nvPr>
            <p:ph type="body" sz="quarter" idx="20"/>
          </p:nvPr>
        </p:nvSpPr>
        <p:spPr>
          <a:xfrm>
            <a:off x="561147" y="9765066"/>
            <a:ext cx="6281539" cy="474850"/>
          </a:xfrm>
        </p:spPr>
        <p:txBody>
          <a:bodyPr/>
          <a:lstStyle/>
          <a:p>
            <a:pPr marL="940479" indent="-940479" defTabSz="2507943" fontAlgn="auto">
              <a:spcAft>
                <a:spcPts val="0"/>
              </a:spcAft>
              <a:buFont typeface="Arial" pitchFamily="34" charset="0"/>
              <a:buNone/>
              <a:defRPr/>
            </a:pPr>
            <a:r>
              <a:rPr lang="en-US" sz="2400" dirty="0"/>
              <a:t>Case Report</a:t>
            </a:r>
          </a:p>
        </p:txBody>
      </p:sp>
      <p:sp>
        <p:nvSpPr>
          <p:cNvPr id="11" name="Text Placeholder 10"/>
          <p:cNvSpPr>
            <a:spLocks noGrp="1"/>
          </p:cNvSpPr>
          <p:nvPr>
            <p:ph type="body" sz="quarter" idx="22"/>
          </p:nvPr>
        </p:nvSpPr>
        <p:spPr>
          <a:xfrm>
            <a:off x="7241978" y="3048598"/>
            <a:ext cx="6280547" cy="474850"/>
          </a:xfrm>
        </p:spPr>
        <p:txBody>
          <a:bodyPr/>
          <a:lstStyle/>
          <a:p>
            <a:pPr marL="940479" indent="-940479" defTabSz="2507943" fontAlgn="auto">
              <a:spcAft>
                <a:spcPts val="0"/>
              </a:spcAft>
              <a:buFont typeface="Arial" pitchFamily="34" charset="0"/>
              <a:buNone/>
              <a:defRPr/>
            </a:pPr>
            <a:r>
              <a:rPr lang="en-US" sz="2400" dirty="0"/>
              <a:t>Methods</a:t>
            </a:r>
          </a:p>
        </p:txBody>
      </p:sp>
      <p:sp>
        <p:nvSpPr>
          <p:cNvPr id="13" name="Text Placeholder 12"/>
          <p:cNvSpPr>
            <a:spLocks noGrp="1"/>
          </p:cNvSpPr>
          <p:nvPr>
            <p:ph type="body" sz="quarter" idx="24"/>
          </p:nvPr>
        </p:nvSpPr>
        <p:spPr>
          <a:xfrm>
            <a:off x="7241978" y="13423681"/>
            <a:ext cx="6286500" cy="474850"/>
          </a:xfrm>
        </p:spPr>
        <p:txBody>
          <a:bodyPr/>
          <a:lstStyle/>
          <a:p>
            <a:pPr marL="940479" indent="-940479" defTabSz="2507943" fontAlgn="auto">
              <a:spcAft>
                <a:spcPts val="0"/>
              </a:spcAft>
              <a:buFont typeface="Arial" pitchFamily="34" charset="0"/>
              <a:buNone/>
              <a:defRPr/>
            </a:pPr>
            <a:r>
              <a:rPr lang="en-US" sz="2400" dirty="0"/>
              <a:t>Results</a:t>
            </a:r>
          </a:p>
        </p:txBody>
      </p:sp>
      <p:sp>
        <p:nvSpPr>
          <p:cNvPr id="14" name="Text Placeholder 13"/>
          <p:cNvSpPr>
            <a:spLocks noGrp="1"/>
          </p:cNvSpPr>
          <p:nvPr>
            <p:ph type="body" sz="quarter" idx="25"/>
          </p:nvPr>
        </p:nvSpPr>
        <p:spPr>
          <a:xfrm>
            <a:off x="20577969" y="3048598"/>
            <a:ext cx="6279386" cy="474850"/>
          </a:xfrm>
        </p:spPr>
        <p:txBody>
          <a:bodyPr/>
          <a:lstStyle/>
          <a:p>
            <a:pPr marL="940479" indent="-940479" defTabSz="2507943" fontAlgn="auto">
              <a:spcAft>
                <a:spcPts val="0"/>
              </a:spcAft>
              <a:buFont typeface="Arial" pitchFamily="34" charset="0"/>
              <a:buNone/>
              <a:defRPr/>
            </a:pPr>
            <a:r>
              <a:rPr lang="en-US" sz="2400" dirty="0"/>
              <a:t>Conclusions</a:t>
            </a:r>
          </a:p>
        </p:txBody>
      </p:sp>
      <p:sp>
        <p:nvSpPr>
          <p:cNvPr id="10254" name="Text Placeholder 14"/>
          <p:cNvSpPr>
            <a:spLocks noGrp="1"/>
          </p:cNvSpPr>
          <p:nvPr>
            <p:ph type="body" sz="quarter" idx="26"/>
          </p:nvPr>
        </p:nvSpPr>
        <p:spPr bwMode="auto">
          <a:xfrm>
            <a:off x="20577969" y="3502569"/>
            <a:ext cx="6279386" cy="310765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This case report confirms that wireless PNS of the </a:t>
            </a:r>
            <a:r>
              <a:rPr lang="en-US" sz="2400" dirty="0" err="1"/>
              <a:t>tibial</a:t>
            </a:r>
            <a:r>
              <a:rPr lang="en-US" sz="2400" dirty="0"/>
              <a:t> nerve is capable of significantly reducing pain and improving ADL and </a:t>
            </a:r>
            <a:r>
              <a:rPr lang="en-US" sz="2400" dirty="0" err="1"/>
              <a:t>QoL</a:t>
            </a:r>
            <a:r>
              <a:rPr lang="en-US" sz="2400" dirty="0"/>
              <a:t>. Wireless PNS represents a life-changing technological breakthrough for the more than 90 million people in the U.S. who endure daily chronic pain. </a:t>
            </a:r>
            <a:endParaRPr lang="en-US" altLang="en-US" sz="2400" dirty="0"/>
          </a:p>
          <a:p>
            <a:endParaRPr lang="en-US" altLang="en-US" dirty="0"/>
          </a:p>
        </p:txBody>
      </p:sp>
      <p:sp>
        <p:nvSpPr>
          <p:cNvPr id="16" name="Text Placeholder 15"/>
          <p:cNvSpPr>
            <a:spLocks noGrp="1"/>
          </p:cNvSpPr>
          <p:nvPr>
            <p:ph type="body" sz="quarter" idx="27"/>
          </p:nvPr>
        </p:nvSpPr>
        <p:spPr>
          <a:xfrm>
            <a:off x="20574823" y="6812968"/>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898561" y="2870780"/>
            <a:ext cx="6282531" cy="47327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in overall behavioral health (EQ-5D-5L). Her overall sleep also improved after both the trial and permanent implant, increasing sleeping hours from 5-hours to 8-hours. Post-implant the patient is living alone and working with improved ambulation. Medication has decreased from 3 to 1 oxycodone 10mg daily. A SOAP test for subjective and objective assessment of the need for meds went from “sometimes” to “seldom and coping post-implant.”</a:t>
            </a:r>
            <a:endParaRPr lang="en-US" altLang="en-US" sz="2400" dirty="0"/>
          </a:p>
          <a:p>
            <a:pPr algn="just"/>
            <a:endParaRPr lang="de-DE" sz="800" dirty="0">
              <a:latin typeface="Arial"/>
              <a:cs typeface="Arial"/>
            </a:endParaRPr>
          </a:p>
          <a:p>
            <a:endParaRPr lang="en-US" altLang="en-US" dirty="0"/>
          </a:p>
        </p:txBody>
      </p:sp>
      <p:sp>
        <p:nvSpPr>
          <p:cNvPr id="18" name="Text Placeholder 17"/>
          <p:cNvSpPr>
            <a:spLocks noGrp="1"/>
          </p:cNvSpPr>
          <p:nvPr>
            <p:ph type="body" sz="quarter" idx="29"/>
          </p:nvPr>
        </p:nvSpPr>
        <p:spPr>
          <a:xfrm>
            <a:off x="20574823" y="15641330"/>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949137"/>
            <a:ext cx="6282531" cy="5100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ctr"/>
            <a:r>
              <a:rPr lang="en-US" altLang="en-US" sz="1600" dirty="0"/>
              <a:t>cstone2@physicianpartnersoa.com</a:t>
            </a: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57178" y="10286049"/>
            <a:ext cx="6285508" cy="61731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a:t>
            </a:r>
            <a:r>
              <a:rPr lang="en-US" sz="2400" b="1" dirty="0"/>
              <a:t> </a:t>
            </a:r>
            <a:r>
              <a:rPr lang="en-US" sz="2400" dirty="0"/>
              <a:t>54-year-old female presented non-ambulatory, using an assisted walking device, with pain in her ankle and foot. Patient described pain as sharp, stabbing and aching, hindering activities of daily living (ADL), quality of life (</a:t>
            </a:r>
            <a:r>
              <a:rPr lang="en-US" sz="2400" dirty="0" err="1"/>
              <a:t>QoL</a:t>
            </a:r>
            <a:r>
              <a:rPr lang="en-US" sz="2400" dirty="0"/>
              <a:t>) and resulting in continuous opiate use and poor work performance. Prior therapies included ankle arthrodesis with extensive hardware, nerve blocks and rehabilitation. The patient was also prescribed opioids (10mg oxycodone pills 3 daily), anti-inflammatory medications and topicals. Patient was  offered a wireless PNS device for treatment of chronic tibial nerve pain with the goal of tapering opiates and improving ADLs.</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65116" y="413422"/>
            <a:ext cx="26295385" cy="2370782"/>
          </a:xfrm>
          <a:prstGeom prst="rect">
            <a:avLst/>
          </a:prstGeom>
        </p:spPr>
        <p:txBody>
          <a:bodyPr wrap="square" lIns="31373" tIns="15687" rIns="31373" bIns="15687">
            <a:spAutoFit/>
          </a:bodyPr>
          <a:lstStyle/>
          <a:p>
            <a:pPr algn="ctr"/>
            <a:r>
              <a:rPr lang="en-US" sz="4000" b="1" dirty="0">
                <a:latin typeface="Trebuchet MS"/>
                <a:cs typeface="Trebuchet MS"/>
              </a:rPr>
              <a:t>Peripheral Nerve Stimulation of the </a:t>
            </a:r>
            <a:r>
              <a:rPr lang="en-US" sz="4000" b="1" dirty="0" err="1">
                <a:latin typeface="Trebuchet MS"/>
                <a:cs typeface="Trebuchet MS"/>
              </a:rPr>
              <a:t>Tibial</a:t>
            </a:r>
            <a:r>
              <a:rPr lang="en-US" sz="4000" b="1" dirty="0">
                <a:latin typeface="Trebuchet MS"/>
                <a:cs typeface="Trebuchet MS"/>
              </a:rPr>
              <a:t> Nerve for Non-Ambulatory</a:t>
            </a:r>
          </a:p>
          <a:p>
            <a:pPr algn="ctr"/>
            <a:r>
              <a:rPr lang="en-US" sz="4000" b="1" dirty="0">
                <a:latin typeface="Trebuchet MS"/>
                <a:cs typeface="Trebuchet MS"/>
              </a:rPr>
              <a:t> </a:t>
            </a:r>
            <a:r>
              <a:rPr lang="en-US" sz="4000" b="1">
                <a:latin typeface="Trebuchet MS"/>
                <a:cs typeface="Trebuchet MS"/>
              </a:rPr>
              <a:t>Post-Surgical Chronic </a:t>
            </a:r>
            <a:r>
              <a:rPr lang="en-US" sz="4000" b="1" dirty="0">
                <a:latin typeface="Trebuchet MS"/>
                <a:cs typeface="Trebuchet MS"/>
              </a:rPr>
              <a:t>Pain with Wireless Implant</a:t>
            </a:r>
            <a:endParaRPr lang="en-US" sz="4000" dirty="0">
              <a:latin typeface="Trebuchet MS"/>
              <a:cs typeface="Trebuchet MS"/>
            </a:endParaRPr>
          </a:p>
          <a:p>
            <a:pPr algn="ctr"/>
            <a:r>
              <a:rPr lang="en-US" sz="2400" b="1" dirty="0">
                <a:latin typeface="Trebuchet MS"/>
                <a:cs typeface="Trebuchet MS"/>
              </a:rPr>
              <a:t>Carissa Stone MD</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dirty="0">
                <a:latin typeface="Trebuchet MS"/>
                <a:cs typeface="Trebuchet MS"/>
              </a:rPr>
              <a:t>Comprehensive Spine Institute</a:t>
            </a:r>
            <a:r>
              <a:rPr lang="en-US" sz="2400" b="1" i="1" dirty="0">
                <a:latin typeface="Trebuchet MS"/>
                <a:cs typeface="Trebuchet MS"/>
              </a:rPr>
              <a:t>,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4823" y="7284368"/>
            <a:ext cx="6279386" cy="435671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300"/>
              </a:lnSpc>
            </a:pPr>
            <a:r>
              <a:rPr lang="en-US" sz="2200" dirty="0"/>
              <a:t>The Freedom SCS System (Fig. 43 utilizes wireless technology. Each electrode array contains four or eight contacts (1.3 mm in diameter with 4 mm spacing) with embedded electronics and a separate, mated receiver component. A small</a:t>
            </a:r>
            <a:r>
              <a:rPr lang="en-US" sz="2200"/>
              <a:t>, externally </a:t>
            </a:r>
            <a:r>
              <a:rPr lang="en-US" sz="2200" dirty="0"/>
              <a:t>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72" name="Text Placeholder 15"/>
          <p:cNvSpPr txBox="1">
            <a:spLocks/>
          </p:cNvSpPr>
          <p:nvPr/>
        </p:nvSpPr>
        <p:spPr>
          <a:xfrm>
            <a:off x="20602812" y="14082199"/>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id="{F465A367-EA8D-1A47-A7B0-9307821949D5}"/>
              </a:ext>
            </a:extLst>
          </p:cNvPr>
          <p:cNvSpPr txBox="1">
            <a:spLocks/>
          </p:cNvSpPr>
          <p:nvPr/>
        </p:nvSpPr>
        <p:spPr bwMode="auto">
          <a:xfrm>
            <a:off x="20577969" y="14428481"/>
            <a:ext cx="6323688" cy="14271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900" dirty="0"/>
              <a:t>Weiner RL, Reed KL. Peripheral </a:t>
            </a:r>
            <a:r>
              <a:rPr lang="en-US" sz="900" dirty="0" err="1"/>
              <a:t>neurostimulation</a:t>
            </a:r>
            <a:r>
              <a:rPr lang="en-US" sz="900" dirty="0"/>
              <a:t> for control of intractable occipital neuralgia. </a:t>
            </a:r>
            <a:r>
              <a:rPr lang="en-US" sz="900" dirty="0" err="1"/>
              <a:t>Neuromodulation</a:t>
            </a:r>
            <a:r>
              <a:rPr lang="en-US" sz="900" dirty="0"/>
              <a:t> : journal of the International </a:t>
            </a:r>
            <a:r>
              <a:rPr lang="en-US" sz="900" dirty="0" err="1"/>
              <a:t>Neuromodulation</a:t>
            </a:r>
            <a:r>
              <a:rPr lang="en-US" sz="900" dirty="0"/>
              <a:t> Society. 1999;2(3):217-21. </a:t>
            </a:r>
            <a:r>
              <a:rPr lang="en-US" sz="900" i="1" dirty="0">
                <a:hlinkClick r:id="rId3"/>
              </a:rPr>
              <a:t>"sciatic nerve (anatomy)"</a:t>
            </a:r>
            <a:r>
              <a:rPr lang="en-US" sz="900" i="1" dirty="0"/>
              <a:t>. Britannica Online Encyclopedia</a:t>
            </a:r>
            <a:r>
              <a:rPr lang="en-US" sz="900" dirty="0"/>
              <a:t>. Retrieved 23 April 2012.</a:t>
            </a:r>
          </a:p>
          <a:p>
            <a:pPr marL="228600" indent="-228600">
              <a:buFont typeface="+mj-lt"/>
              <a:buAutoNum type="arabicPeriod"/>
            </a:pPr>
            <a:r>
              <a:rPr lang="en-US" sz="900" dirty="0" err="1"/>
              <a:t>Bolash</a:t>
            </a:r>
            <a:r>
              <a:rPr lang="en-US" sz="900" dirty="0"/>
              <a:t> R, Creamer M, </a:t>
            </a:r>
            <a:r>
              <a:rPr lang="en-US" sz="900" dirty="0" err="1"/>
              <a:t>Rauck</a:t>
            </a:r>
            <a:r>
              <a:rPr lang="en-US" sz="900" dirty="0"/>
              <a:t> R, </a:t>
            </a:r>
            <a:r>
              <a:rPr lang="en-US" sz="900" dirty="0" err="1"/>
              <a:t>Vehedifar</a:t>
            </a:r>
            <a:r>
              <a:rPr lang="en-US" sz="900" dirty="0"/>
              <a:t> P, </a:t>
            </a:r>
            <a:r>
              <a:rPr lang="en-US" sz="900" dirty="0" err="1"/>
              <a:t>Calodney</a:t>
            </a:r>
            <a:r>
              <a:rPr lang="en-US" sz="900" dirty="0"/>
              <a:t> A, Fox I, et al. Wireless high frequency spinal cord stimulation (10 kHz) compared to multi-waveform low frequency spinal cord stimulation in the management of chronic pain in failed back surgery syndrome subjects: Preliminary results of a multicenter, prospective, randomized controlled study. </a:t>
            </a:r>
            <a:r>
              <a:rPr lang="en-US" sz="900" i="1" dirty="0"/>
              <a:t>Pain Med</a:t>
            </a:r>
            <a:r>
              <a:rPr lang="en-US" sz="900" dirty="0"/>
              <a:t>, in press, 2019.</a:t>
            </a:r>
          </a:p>
          <a:p>
            <a:pPr marL="228600" lvl="0" indent="-228600">
              <a:buFont typeface="+mj-lt"/>
              <a:buAutoNum type="arabicPeriod"/>
            </a:pPr>
            <a:endParaRPr lang="en-US" sz="900" dirty="0"/>
          </a:p>
        </p:txBody>
      </p:sp>
      <p:sp>
        <p:nvSpPr>
          <p:cNvPr id="76" name="Text Placeholder 12"/>
          <p:cNvSpPr>
            <a:spLocks noGrp="1"/>
          </p:cNvSpPr>
          <p:nvPr>
            <p:ph type="body" sz="quarter" idx="24"/>
          </p:nvPr>
        </p:nvSpPr>
        <p:spPr>
          <a:xfrm>
            <a:off x="13892607" y="12661973"/>
            <a:ext cx="6286500" cy="474850"/>
          </a:xfrm>
        </p:spPr>
        <p:txBody>
          <a:bodyPr/>
          <a:lstStyle/>
          <a:p>
            <a:pPr marL="940479" indent="-940479" defTabSz="2507943" fontAlgn="auto">
              <a:spcAft>
                <a:spcPts val="0"/>
              </a:spcAft>
              <a:buFont typeface="Arial" pitchFamily="34" charset="0"/>
              <a:buNone/>
              <a:defRPr/>
            </a:pPr>
            <a:r>
              <a:rPr lang="en-US" sz="2400" dirty="0"/>
              <a:t>Discussion</a:t>
            </a:r>
          </a:p>
        </p:txBody>
      </p:sp>
      <p:sp>
        <p:nvSpPr>
          <p:cNvPr id="77" name="Text Placeholder 16"/>
          <p:cNvSpPr>
            <a:spLocks noGrp="1"/>
          </p:cNvSpPr>
          <p:nvPr>
            <p:ph type="body" sz="quarter" idx="28"/>
          </p:nvPr>
        </p:nvSpPr>
        <p:spPr bwMode="auto">
          <a:xfrm>
            <a:off x="13898561" y="12899398"/>
            <a:ext cx="6282531" cy="645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endParaRPr lang="de-DE" sz="800" dirty="0">
              <a:latin typeface="Arial"/>
              <a:cs typeface="Arial"/>
            </a:endParaRPr>
          </a:p>
          <a:p>
            <a:endParaRPr lang="en-US" altLang="en-US" dirty="0"/>
          </a:p>
        </p:txBody>
      </p:sp>
      <p:sp>
        <p:nvSpPr>
          <p:cNvPr id="78" name="Rechteck 73">
            <a:extLst>
              <a:ext uri="{FF2B5EF4-FFF2-40B4-BE49-F238E27FC236}">
                <a16:creationId xmlns:a16="http://schemas.microsoft.com/office/drawing/2014/main" id="{F5FA3F28-68EE-7D4F-80F4-ECCF8C349F60}"/>
              </a:ext>
            </a:extLst>
          </p:cNvPr>
          <p:cNvSpPr/>
          <p:nvPr/>
        </p:nvSpPr>
        <p:spPr>
          <a:xfrm>
            <a:off x="18979539" y="11363177"/>
            <a:ext cx="6137879" cy="277902"/>
          </a:xfrm>
          <a:prstGeom prst="rect">
            <a:avLst/>
          </a:prstGeom>
        </p:spPr>
        <p:txBody>
          <a:bodyPr wrap="square" lIns="31373" tIns="15687" rIns="31373" bIns="15687">
            <a:spAutoFit/>
          </a:bodyPr>
          <a:lstStyle/>
          <a:p>
            <a:pPr algn="ctr"/>
            <a:r>
              <a:rPr lang="en-US" sz="1600" b="1" dirty="0">
                <a:latin typeface="Arial"/>
                <a:cs typeface="Arial"/>
              </a:rPr>
              <a:t>Fig. 3: Device Components</a:t>
            </a:r>
            <a:endParaRPr lang="de-DE" sz="1600" b="1" dirty="0">
              <a:latin typeface="Arial"/>
              <a:cs typeface="Arial"/>
            </a:endParaRPr>
          </a:p>
        </p:txBody>
      </p:sp>
      <p:sp>
        <p:nvSpPr>
          <p:cNvPr id="90" name="Rechteck 73">
            <a:extLst>
              <a:ext uri="{FF2B5EF4-FFF2-40B4-BE49-F238E27FC236}">
                <a16:creationId xmlns:a16="http://schemas.microsoft.com/office/drawing/2014/main" id="{F5FA3F28-68EE-7D4F-80F4-ECCF8C349F60}"/>
              </a:ext>
            </a:extLst>
          </p:cNvPr>
          <p:cNvSpPr/>
          <p:nvPr/>
        </p:nvSpPr>
        <p:spPr>
          <a:xfrm>
            <a:off x="7384645" y="7794977"/>
            <a:ext cx="6137879" cy="277902"/>
          </a:xfrm>
          <a:prstGeom prst="rect">
            <a:avLst/>
          </a:prstGeom>
        </p:spPr>
        <p:txBody>
          <a:bodyPr wrap="square" lIns="31373" tIns="15687" rIns="31373" bIns="15687">
            <a:spAutoFit/>
          </a:bodyPr>
          <a:lstStyle/>
          <a:p>
            <a:pPr algn="ctr"/>
            <a:r>
              <a:rPr lang="en-US" sz="1600" b="1" dirty="0">
                <a:latin typeface="Arial"/>
                <a:cs typeface="Arial"/>
              </a:rPr>
              <a:t>Fig. 1: Entry points of leads and final placement</a:t>
            </a:r>
            <a:endParaRPr lang="de-DE" sz="1600" b="1" dirty="0">
              <a:latin typeface="Arial"/>
              <a:cs typeface="Arial"/>
            </a:endParaRPr>
          </a:p>
        </p:txBody>
      </p:sp>
      <p:sp>
        <p:nvSpPr>
          <p:cNvPr id="91" name="Text Placeholder 9"/>
          <p:cNvSpPr>
            <a:spLocks noGrp="1"/>
          </p:cNvSpPr>
          <p:nvPr>
            <p:ph type="body" sz="quarter" idx="21"/>
          </p:nvPr>
        </p:nvSpPr>
        <p:spPr bwMode="auto">
          <a:xfrm>
            <a:off x="13892607" y="13148370"/>
            <a:ext cx="6280546" cy="3218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The preliminary results of this case are equivalent to those reported in previous studies, thus validating the efficacy of the PNS System. Conventional SCS devices with IPGs are responsible for a large percentage of adverse events. The use of wireless stimulation with no IPG eliminates complications related to the IPG implant.</a:t>
            </a:r>
          </a:p>
        </p:txBody>
      </p:sp>
      <p:pic>
        <p:nvPicPr>
          <p:cNvPr id="2" name="Picture 1" descr="image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9096" y="11340272"/>
            <a:ext cx="5905113" cy="2891096"/>
          </a:xfrm>
          <a:prstGeom prst="rect">
            <a:avLst/>
          </a:prstGeom>
        </p:spPr>
      </p:pic>
      <p:sp>
        <p:nvSpPr>
          <p:cNvPr id="88" name="Text Placeholder 2"/>
          <p:cNvSpPr>
            <a:spLocks noGrp="1"/>
          </p:cNvSpPr>
          <p:nvPr>
            <p:ph type="body" sz="quarter" idx="10"/>
          </p:nvPr>
        </p:nvSpPr>
        <p:spPr bwMode="auto">
          <a:xfrm>
            <a:off x="7237016" y="3478274"/>
            <a:ext cx="6285508" cy="432644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Following a two-week successful percutaneous trial, a permanent wireless PNS with 4 contacts (Stimwave)  was implanted at the right tibial nerve </a:t>
            </a:r>
            <a:r>
              <a:rPr lang="en-US" sz="2400" b="1" dirty="0"/>
              <a:t>(Fig. 1</a:t>
            </a:r>
            <a:r>
              <a:rPr lang="en-US" sz="2400" dirty="0"/>
              <a:t>). The device was introduced caudal to cranially at 1/3 distance from the medial malleolus, between the malleolus and Achilles tendon. The implant was anchored with sutures in two places, at the introduction site and at the end of the lead with a coil within a subcutaneous pocket. </a:t>
            </a:r>
          </a:p>
        </p:txBody>
      </p:sp>
      <p:pic>
        <p:nvPicPr>
          <p:cNvPr id="92" name="Picture Placeholder 11">
            <a:extLst>
              <a:ext uri="{FF2B5EF4-FFF2-40B4-BE49-F238E27FC236}">
                <a16:creationId xmlns:a16="http://schemas.microsoft.com/office/drawing/2014/main" id="{143852C4-7AF4-BE47-B5B8-4BC8B78A8F5B}"/>
              </a:ext>
            </a:extLst>
          </p:cNvPr>
          <p:cNvPicPr>
            <a:picLocks noChangeAspect="1"/>
          </p:cNvPicPr>
          <p:nvPr/>
        </p:nvPicPr>
        <p:blipFill>
          <a:blip r:embed="rId5"/>
          <a:srcRect t="13584" b="13584"/>
          <a:stretch>
            <a:fillRect/>
          </a:stretch>
        </p:blipFill>
        <p:spPr>
          <a:xfrm>
            <a:off x="7241978" y="8245547"/>
            <a:ext cx="6280546" cy="5164468"/>
          </a:xfrm>
          <a:prstGeom prst="rect">
            <a:avLst/>
          </a:prstGeom>
          <a:solidFill>
            <a:schemeClr val="bg2"/>
          </a:solidFill>
          <a:ln>
            <a:solidFill>
              <a:schemeClr val="tx2"/>
            </a:solidFill>
          </a:ln>
          <a:effectLst/>
        </p:spPr>
      </p:pic>
      <p:sp>
        <p:nvSpPr>
          <p:cNvPr id="93" name="Text Placeholder 16"/>
          <p:cNvSpPr>
            <a:spLocks noGrp="1"/>
          </p:cNvSpPr>
          <p:nvPr>
            <p:ph type="body" sz="quarter" idx="28"/>
          </p:nvPr>
        </p:nvSpPr>
        <p:spPr bwMode="auto">
          <a:xfrm>
            <a:off x="7237016" y="13898531"/>
            <a:ext cx="6282531" cy="28860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Pain scores and sleep disturbances were recorded at baseline. Pain scores during the trial and through the six months follow-up were reduced to 2/10 </a:t>
            </a:r>
            <a:r>
              <a:rPr lang="en-US" sz="2400" b="1" dirty="0"/>
              <a:t>(Fig. 2)</a:t>
            </a:r>
            <a:r>
              <a:rPr lang="en-US" sz="2400" dirty="0"/>
              <a:t>.</a:t>
            </a:r>
            <a:r>
              <a:rPr lang="en-US" sz="2400" b="1" dirty="0"/>
              <a:t> </a:t>
            </a:r>
            <a:r>
              <a:rPr lang="en-US" sz="2400" dirty="0"/>
              <a:t>The patient reported 7/7 patient satisfaction (PGIC) and more than 60% improvement</a:t>
            </a:r>
            <a:endParaRPr lang="en-US" altLang="en-US" sz="2400" dirty="0"/>
          </a:p>
          <a:p>
            <a:pPr algn="just"/>
            <a:endParaRPr lang="de-DE" sz="800" dirty="0">
              <a:latin typeface="Arial"/>
              <a:cs typeface="Arial"/>
            </a:endParaRPr>
          </a:p>
          <a:p>
            <a:endParaRPr lang="en-US" altLang="en-US" dirty="0"/>
          </a:p>
        </p:txBody>
      </p:sp>
      <p:graphicFrame>
        <p:nvGraphicFramePr>
          <p:cNvPr id="94" name="Chart 93"/>
          <p:cNvGraphicFramePr>
            <a:graphicFrameLocks/>
          </p:cNvGraphicFramePr>
          <p:nvPr>
            <p:extLst>
              <p:ext uri="{D42A27DB-BD31-4B8C-83A1-F6EECF244321}">
                <p14:modId xmlns:p14="http://schemas.microsoft.com/office/powerpoint/2010/main" val="183717689"/>
              </p:ext>
            </p:extLst>
          </p:nvPr>
        </p:nvGraphicFramePr>
        <p:xfrm>
          <a:off x="13898561" y="8072879"/>
          <a:ext cx="6274592" cy="4589094"/>
        </p:xfrm>
        <a:graphic>
          <a:graphicData uri="http://schemas.openxmlformats.org/drawingml/2006/chart">
            <c:chart xmlns:c="http://schemas.openxmlformats.org/drawingml/2006/chart" xmlns:r="http://schemas.openxmlformats.org/officeDocument/2006/relationships" r:id="rId6"/>
          </a:graphicData>
        </a:graphic>
      </p:graphicFrame>
      <p:sp>
        <p:nvSpPr>
          <p:cNvPr id="95" name="Rechteck 73">
            <a:extLst>
              <a:ext uri="{FF2B5EF4-FFF2-40B4-BE49-F238E27FC236}">
                <a16:creationId xmlns:a16="http://schemas.microsoft.com/office/drawing/2014/main" id="{F5FA3F28-68EE-7D4F-80F4-ECCF8C349F60}"/>
              </a:ext>
            </a:extLst>
          </p:cNvPr>
          <p:cNvSpPr/>
          <p:nvPr/>
        </p:nvSpPr>
        <p:spPr>
          <a:xfrm>
            <a:off x="14035274" y="7694920"/>
            <a:ext cx="6137879" cy="277902"/>
          </a:xfrm>
          <a:prstGeom prst="rect">
            <a:avLst/>
          </a:prstGeom>
        </p:spPr>
        <p:txBody>
          <a:bodyPr wrap="square" lIns="31373" tIns="15687" rIns="31373" bIns="15687">
            <a:spAutoFit/>
          </a:bodyPr>
          <a:lstStyle/>
          <a:p>
            <a:pPr algn="ctr"/>
            <a:r>
              <a:rPr lang="en-US" sz="1600" b="1" dirty="0">
                <a:latin typeface="Arial"/>
                <a:cs typeface="Arial"/>
              </a:rPr>
              <a:t>Fig. 2: Entry points of leads and final placement</a:t>
            </a:r>
            <a:endParaRPr lang="de-DE" sz="1600" b="1" dirty="0">
              <a:latin typeface="Arial"/>
              <a:cs typeface="Arial"/>
            </a:endParaRPr>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7F8F8A-37FB-437E-BFBD-2A0D08D91D1B}"/>
</file>

<file path=customXml/itemProps2.xml><?xml version="1.0" encoding="utf-8"?>
<ds:datastoreItem xmlns:ds="http://schemas.openxmlformats.org/officeDocument/2006/customXml" ds:itemID="{FDB66B1F-E769-446C-BDF7-8BCF08D46175}"/>
</file>

<file path=customXml/itemProps3.xml><?xml version="1.0" encoding="utf-8"?>
<ds:datastoreItem xmlns:ds="http://schemas.openxmlformats.org/officeDocument/2006/customXml" ds:itemID="{49B8CAB3-9D52-427A-9BA6-1565089C23E1}"/>
</file>

<file path=docProps/app.xml><?xml version="1.0" encoding="utf-8"?>
<Properties xmlns="http://schemas.openxmlformats.org/officeDocument/2006/extended-properties" xmlns:vt="http://schemas.openxmlformats.org/officeDocument/2006/docPropsVTypes">
  <Template>PosterPresentations.com-42x60-Template</Template>
  <TotalTime>379</TotalTime>
  <Words>835</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44</cp:revision>
  <dcterms:created xsi:type="dcterms:W3CDTF">2016-12-07T21:25:59Z</dcterms:created>
  <dcterms:modified xsi:type="dcterms:W3CDTF">2020-04-12T21:34:05Z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