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theme/theme5.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595" autoAdjust="0"/>
  </p:normalViewPr>
  <p:slideViewPr>
    <p:cSldViewPr snapToGrid="0" snapToObjects="1">
      <p:cViewPr>
        <p:scale>
          <a:sx n="48" d="100"/>
          <a:sy n="48" d="100"/>
        </p:scale>
        <p:origin x="488" y="144"/>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4/12/20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80431" y="3478274"/>
            <a:ext cx="6285508" cy="49377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600"/>
              </a:lnSpc>
            </a:pPr>
            <a:r>
              <a:rPr lang="en-US" sz="2400" dirty="0"/>
              <a:t>The foot and ankle regions have traditionally been difficult to stimulate with conventional SCS. Recognition of peripheral nerve entrapments as a cause of neuropathic pain has led to a reevaluation of the etiology and therefore the treatment of lower extremity neuropathic pain. Peripheral nerve stimulation (PNS) of the distal lower extremity has been limited in the past by the need to tunnel a lead to an IPG that is often in the abdomen or buttock. Introduction of a wireless peripheral stimulator has dramatically expanded the treatment options. </a:t>
            </a:r>
            <a:endParaRPr lang="en-US" sz="2100" dirty="0"/>
          </a:p>
        </p:txBody>
      </p:sp>
      <p:sp>
        <p:nvSpPr>
          <p:cNvPr id="4" name="Text Placeholder 3"/>
          <p:cNvSpPr>
            <a:spLocks noGrp="1"/>
          </p:cNvSpPr>
          <p:nvPr>
            <p:ph type="body" sz="quarter" idx="11"/>
          </p:nvPr>
        </p:nvSpPr>
        <p:spPr>
          <a:xfrm>
            <a:off x="576462" y="3017820"/>
            <a:ext cx="6280547" cy="536406"/>
          </a:xfrm>
        </p:spPr>
        <p:txBody>
          <a:bodyPr/>
          <a:lstStyle/>
          <a:p>
            <a:pPr marL="940479" indent="-940479" defTabSz="2507943" fontAlgn="auto">
              <a:spcAft>
                <a:spcPts val="0"/>
              </a:spcAft>
              <a:buFont typeface="Arial" pitchFamily="34" charset="0"/>
              <a:buNone/>
              <a:defRPr/>
            </a:pPr>
            <a:r>
              <a:rPr lang="en-US" sz="2800" dirty="0"/>
              <a:t>Background</a:t>
            </a:r>
          </a:p>
        </p:txBody>
      </p:sp>
      <p:sp>
        <p:nvSpPr>
          <p:cNvPr id="10249" name="Text Placeholder 9"/>
          <p:cNvSpPr>
            <a:spLocks noGrp="1"/>
          </p:cNvSpPr>
          <p:nvPr>
            <p:ph type="body" sz="quarter" idx="21"/>
          </p:nvPr>
        </p:nvSpPr>
        <p:spPr bwMode="auto">
          <a:xfrm>
            <a:off x="7285126" y="3526861"/>
            <a:ext cx="6280546" cy="1334720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500"/>
              </a:lnSpc>
            </a:pPr>
            <a:r>
              <a:rPr lang="en-US" sz="2400" b="1" i="1" dirty="0"/>
              <a:t>Trial Procedure: </a:t>
            </a:r>
            <a:r>
              <a:rPr lang="en-US" sz="2400" dirty="0"/>
              <a:t>Local infiltration was provided with approximately 2 ml of Xylocaine and Marcaine mixture. A small stab incision was made for easy insertion of the introducer at a shallow angle of no more than 10 degrees, which was passed in the subcutaneous tissue towards the superficial peroneal nerve (Fig. 1) entered distally. The stimulator was inserted through the introducer and advanced to the target nerve. The identical procedure was then performed for the sural nerve target (Fig. 1) using the original entry point. Introducers were retracted, testing was provided and tubing fixated to the skin with Tegaderm. The subject reported excellent pain relief from the percutaneous trial.</a:t>
            </a:r>
          </a:p>
          <a:p>
            <a:pPr algn="just">
              <a:lnSpc>
                <a:spcPts val="2500"/>
              </a:lnSpc>
            </a:pPr>
            <a:r>
              <a:rPr lang="en-US" sz="2400" b="1" i="1" dirty="0"/>
              <a:t>Permanent Implant: </a:t>
            </a:r>
            <a:r>
              <a:rPr lang="en-US" sz="2400" dirty="0"/>
              <a:t>Both stimulators were introduced through a single small incision approximately 13 cm proximal to the </a:t>
            </a:r>
            <a:r>
              <a:rPr lang="en-US" sz="2400"/>
              <a:t>lateral malleolus, </a:t>
            </a:r>
            <a:r>
              <a:rPr lang="en-US" sz="2400" dirty="0"/>
              <a:t>and positioned with technique similar to the trial procedure.  A second, small subcutaneous incision was made approximately 10 cm proximal to lead insertion point.  A superficial tunnel was created from the lead insertion point to receiver pocket incision.  Using the introducer, each lead was advanced through the same tunnel.  After inserting the receiver </a:t>
            </a:r>
            <a:r>
              <a:rPr lang="en-US" sz="2400" dirty="0" err="1"/>
              <a:t>stylet</a:t>
            </a:r>
            <a:r>
              <a:rPr lang="en-US" sz="2400" dirty="0"/>
              <a:t> in the inner lumen of the stimulator and tying a knot in each system, proximal to the channel marker band, both stimulator tails were double knotted together.   Non-absorbable suture was threaded through the double knot, and sutured to the fascia to secure the leads in place.  The subcutaneous pocket was closed using a multilayer closure.</a:t>
            </a:r>
          </a:p>
        </p:txBody>
      </p:sp>
      <p:sp>
        <p:nvSpPr>
          <p:cNvPr id="13" name="Text Placeholder 12"/>
          <p:cNvSpPr>
            <a:spLocks noGrp="1"/>
          </p:cNvSpPr>
          <p:nvPr>
            <p:ph type="body" sz="quarter" idx="24"/>
          </p:nvPr>
        </p:nvSpPr>
        <p:spPr>
          <a:xfrm>
            <a:off x="13878715" y="8331579"/>
            <a:ext cx="6286500" cy="536406"/>
          </a:xfrm>
        </p:spPr>
        <p:txBody>
          <a:bodyPr/>
          <a:lstStyle/>
          <a:p>
            <a:pPr marL="940479" indent="-940479" defTabSz="2507943" fontAlgn="auto">
              <a:spcAft>
                <a:spcPts val="0"/>
              </a:spcAft>
              <a:buFont typeface="Arial" pitchFamily="34" charset="0"/>
              <a:buNone/>
              <a:defRPr/>
            </a:pPr>
            <a:r>
              <a:rPr lang="en-US" sz="2800" dirty="0"/>
              <a:t>Results</a:t>
            </a:r>
          </a:p>
        </p:txBody>
      </p:sp>
      <p:sp>
        <p:nvSpPr>
          <p:cNvPr id="14" name="Text Placeholder 13"/>
          <p:cNvSpPr>
            <a:spLocks noGrp="1"/>
          </p:cNvSpPr>
          <p:nvPr>
            <p:ph type="body" sz="quarter" idx="25"/>
          </p:nvPr>
        </p:nvSpPr>
        <p:spPr>
          <a:xfrm>
            <a:off x="20581115" y="3017820"/>
            <a:ext cx="6279386" cy="536406"/>
          </a:xfrm>
        </p:spPr>
        <p:txBody>
          <a:bodyPr/>
          <a:lstStyle/>
          <a:p>
            <a:pPr marL="940479" indent="-940479" defTabSz="2507943" fontAlgn="auto">
              <a:spcAft>
                <a:spcPts val="0"/>
              </a:spcAft>
              <a:defRPr/>
            </a:pPr>
            <a:r>
              <a:rPr lang="en-US" sz="2800" dirty="0"/>
              <a:t>Conclusions</a:t>
            </a:r>
          </a:p>
        </p:txBody>
      </p:sp>
      <p:sp>
        <p:nvSpPr>
          <p:cNvPr id="10254" name="Text Placeholder 14"/>
          <p:cNvSpPr>
            <a:spLocks noGrp="1"/>
          </p:cNvSpPr>
          <p:nvPr>
            <p:ph type="body" sz="quarter" idx="26"/>
          </p:nvPr>
        </p:nvSpPr>
        <p:spPr bwMode="auto">
          <a:xfrm>
            <a:off x="20571677" y="3526861"/>
            <a:ext cx="6279386" cy="2856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600"/>
              </a:lnSpc>
            </a:pPr>
            <a:r>
              <a:rPr lang="en-US" sz="2400" dirty="0"/>
              <a:t>Wireless PNS technology on the </a:t>
            </a:r>
            <a:r>
              <a:rPr lang="en-US" sz="2400" dirty="0" err="1"/>
              <a:t>sural</a:t>
            </a:r>
            <a:r>
              <a:rPr lang="en-US" sz="2400" dirty="0"/>
              <a:t> and </a:t>
            </a:r>
            <a:r>
              <a:rPr lang="en-US" sz="2400" dirty="0" err="1"/>
              <a:t>superfical</a:t>
            </a:r>
            <a:r>
              <a:rPr lang="en-US" sz="2400" dirty="0"/>
              <a:t> </a:t>
            </a:r>
            <a:r>
              <a:rPr lang="en-US" sz="2400" dirty="0" err="1"/>
              <a:t>peroneal</a:t>
            </a:r>
            <a:r>
              <a:rPr lang="en-US" sz="2400" dirty="0"/>
              <a:t> nerve for ankle pain associated with post-joint fusion has proven effective after diagnostic block. Patients may see almost immediate pain improvement when using the device when needed. </a:t>
            </a:r>
            <a:endParaRPr lang="en-US" altLang="en-US" sz="2400" dirty="0"/>
          </a:p>
          <a:p>
            <a:endParaRPr lang="en-US" altLang="en-US" dirty="0"/>
          </a:p>
        </p:txBody>
      </p:sp>
      <p:sp>
        <p:nvSpPr>
          <p:cNvPr id="16" name="Text Placeholder 15"/>
          <p:cNvSpPr>
            <a:spLocks noGrp="1"/>
          </p:cNvSpPr>
          <p:nvPr>
            <p:ph type="body" sz="quarter" idx="27"/>
          </p:nvPr>
        </p:nvSpPr>
        <p:spPr>
          <a:xfrm>
            <a:off x="20581115" y="6114958"/>
            <a:ext cx="6279386" cy="536406"/>
          </a:xfrm>
        </p:spPr>
        <p:txBody>
          <a:bodyPr/>
          <a:lstStyle/>
          <a:p>
            <a:pPr marL="940479" indent="-940479" defTabSz="2507943" fontAlgn="auto">
              <a:spcAft>
                <a:spcPts val="0"/>
              </a:spcAft>
              <a:defRPr/>
            </a:pPr>
            <a:r>
              <a:rPr lang="en-US" sz="2800" dirty="0"/>
              <a:t>Wireless System Components</a:t>
            </a:r>
          </a:p>
        </p:txBody>
      </p:sp>
      <p:sp>
        <p:nvSpPr>
          <p:cNvPr id="18" name="Text Placeholder 17"/>
          <p:cNvSpPr>
            <a:spLocks noGrp="1"/>
          </p:cNvSpPr>
          <p:nvPr>
            <p:ph type="body" sz="quarter" idx="29"/>
          </p:nvPr>
        </p:nvSpPr>
        <p:spPr>
          <a:xfrm>
            <a:off x="20571677" y="15214580"/>
            <a:ext cx="6279386" cy="536406"/>
          </a:xfrm>
        </p:spPr>
        <p:txBody>
          <a:bodyPr/>
          <a:lstStyle/>
          <a:p>
            <a:pPr marL="940479" indent="-940479" defTabSz="2507943" fontAlgn="auto">
              <a:spcAft>
                <a:spcPts val="0"/>
              </a:spcAft>
              <a:defRPr/>
            </a:pPr>
            <a:r>
              <a:rPr lang="en-US" sz="2800" dirty="0"/>
              <a:t>Contact</a:t>
            </a:r>
          </a:p>
        </p:txBody>
      </p:sp>
      <p:sp>
        <p:nvSpPr>
          <p:cNvPr id="10258" name="Text Placeholder 18"/>
          <p:cNvSpPr>
            <a:spLocks noGrp="1"/>
          </p:cNvSpPr>
          <p:nvPr>
            <p:ph type="body" sz="quarter" idx="30"/>
          </p:nvPr>
        </p:nvSpPr>
        <p:spPr bwMode="auto">
          <a:xfrm>
            <a:off x="20571678" y="15697125"/>
            <a:ext cx="6282531" cy="54079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1800" dirty="0" err="1"/>
              <a:t>drfootmagic@gmail.com</a:t>
            </a:r>
            <a:endParaRPr lang="en-US" altLang="en-US" sz="1800" dirty="0"/>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pic>
        <p:nvPicPr>
          <p:cNvPr id="8" name="Picture Placeholder 7"/>
          <p:cNvPicPr>
            <a:picLocks noGrp="1" noChangeAspect="1"/>
          </p:cNvPicPr>
          <p:nvPr>
            <p:ph type="pic" sz="quarter" idx="115"/>
          </p:nvPr>
        </p:nvPicPr>
        <p:blipFill>
          <a:blip r:embed="rId3"/>
          <a:srcRect t="8829" b="8829"/>
          <a:stretch>
            <a:fillRect/>
          </a:stretch>
        </p:blipFill>
        <p:spPr bwMode="auto">
          <a:ln>
            <a:miter lim="800000"/>
            <a:headEnd/>
            <a:tailEnd/>
          </a:ln>
        </p:spPr>
      </p:pic>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id="{0D201DE9-BA93-9545-9B57-0AF3741D6DDE}"/>
              </a:ext>
            </a:extLst>
          </p:cNvPr>
          <p:cNvSpPr/>
          <p:nvPr/>
        </p:nvSpPr>
        <p:spPr>
          <a:xfrm>
            <a:off x="580431" y="413422"/>
            <a:ext cx="26273778" cy="2370782"/>
          </a:xfrm>
          <a:prstGeom prst="rect">
            <a:avLst/>
          </a:prstGeom>
        </p:spPr>
        <p:txBody>
          <a:bodyPr wrap="square" lIns="31373" tIns="15687" rIns="31373" bIns="15687">
            <a:spAutoFit/>
          </a:bodyPr>
          <a:lstStyle/>
          <a:p>
            <a:pPr algn="ctr"/>
            <a:r>
              <a:rPr lang="en-US" sz="4000" b="1" dirty="0">
                <a:latin typeface="Trebuchet MS"/>
                <a:cs typeface="Trebuchet MS"/>
              </a:rPr>
              <a:t>Wireless Peripheral Nerve Stimulation for the Treatment of Chronic Ankle Pain</a:t>
            </a:r>
          </a:p>
          <a:p>
            <a:pPr algn="ctr"/>
            <a:r>
              <a:rPr lang="en-US" sz="4000" b="1" dirty="0">
                <a:latin typeface="Trebuchet MS"/>
                <a:cs typeface="Trebuchet MS"/>
              </a:rPr>
              <a:t> Post-Joint Fusion</a:t>
            </a:r>
            <a:endParaRPr lang="en-US" sz="4000" dirty="0">
              <a:latin typeface="Trebuchet MS"/>
              <a:cs typeface="Trebuchet MS"/>
            </a:endParaRPr>
          </a:p>
          <a:p>
            <a:pPr algn="ctr"/>
            <a:r>
              <a:rPr lang="en-US" sz="2400" b="1" dirty="0">
                <a:latin typeface="Trebuchet MS"/>
                <a:cs typeface="Trebuchet MS"/>
              </a:rPr>
              <a:t>Beth Pearce DPM</a:t>
            </a:r>
            <a:r>
              <a:rPr lang="en-US" sz="2400" b="1" baseline="30000" dirty="0">
                <a:latin typeface="Trebuchet MS"/>
                <a:cs typeface="Trebuchet MS"/>
              </a:rPr>
              <a:t>1</a:t>
            </a:r>
            <a:r>
              <a:rPr lang="en-US" sz="2400" b="1" dirty="0">
                <a:latin typeface="Trebuchet MS"/>
                <a:cs typeface="Trebuchet MS"/>
              </a:rPr>
              <a:t>, Niek Vanquathem</a:t>
            </a:r>
            <a:r>
              <a:rPr lang="en-US" sz="2400" b="1" baseline="30000" dirty="0">
                <a:latin typeface="Trebuchet MS"/>
                <a:cs typeface="Trebuchet MS"/>
              </a:rPr>
              <a:t>2</a:t>
            </a:r>
            <a:endParaRPr lang="en-US" sz="2400" b="1" dirty="0">
              <a:latin typeface="Trebuchet MS"/>
              <a:cs typeface="Trebuchet MS"/>
            </a:endParaRPr>
          </a:p>
          <a:p>
            <a:pPr algn="ctr"/>
            <a:r>
              <a:rPr lang="en-US" sz="2400" b="1" i="1" baseline="30000" dirty="0">
                <a:latin typeface="Trebuchet MS"/>
                <a:cs typeface="Trebuchet MS"/>
              </a:rPr>
              <a:t>1</a:t>
            </a:r>
            <a:r>
              <a:rPr lang="en-US" sz="2400" b="1" i="1" dirty="0">
                <a:latin typeface="Trebuchet MS"/>
                <a:cs typeface="Trebuchet MS"/>
              </a:rPr>
              <a:t>Orthopaedic Associates of St. Augustine, </a:t>
            </a:r>
            <a:r>
              <a:rPr lang="en-US" sz="2400" b="1" i="1" baseline="30000" dirty="0">
                <a:latin typeface="Trebuchet MS"/>
                <a:cs typeface="Trebuchet MS"/>
              </a:rPr>
              <a:t>2</a:t>
            </a:r>
            <a:r>
              <a:rPr lang="en-US" sz="2400" b="1" i="1" dirty="0">
                <a:latin typeface="Trebuchet MS"/>
                <a:cs typeface="Trebuchet MS"/>
              </a:rPr>
              <a:t>S</a:t>
            </a:r>
            <a:r>
              <a:rPr lang="de-DE" sz="2400" b="1" i="1" dirty="0" err="1">
                <a:latin typeface="Trebuchet MS"/>
                <a:cs typeface="Trebuchet MS"/>
              </a:rPr>
              <a:t>timwave</a:t>
            </a:r>
            <a:r>
              <a:rPr lang="de-DE" sz="2400" b="1" i="1" dirty="0">
                <a:latin typeface="Trebuchet MS"/>
                <a:cs typeface="Trebuchet MS"/>
              </a:rPr>
              <a:t> LLC, USA </a:t>
            </a:r>
          </a:p>
          <a:p>
            <a:endParaRPr lang="de-DE" sz="2400" i="1" dirty="0">
              <a:latin typeface="Trebuchet MS"/>
              <a:cs typeface="Trebuchet MS"/>
            </a:endParaRPr>
          </a:p>
        </p:txBody>
      </p:sp>
      <p:sp>
        <p:nvSpPr>
          <p:cNvPr id="67" name="Text Placeholder 14"/>
          <p:cNvSpPr txBox="1">
            <a:spLocks/>
          </p:cNvSpPr>
          <p:nvPr/>
        </p:nvSpPr>
        <p:spPr bwMode="auto">
          <a:xfrm>
            <a:off x="20581115" y="6651779"/>
            <a:ext cx="6279386" cy="55236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600"/>
              </a:lnSpc>
            </a:pPr>
            <a:r>
              <a:rPr lang="en-US" sz="2400" dirty="0"/>
              <a:t>The Freedom SCS System (Fig. 3)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78" name="Rechteck 73">
            <a:extLst>
              <a:ext uri="{FF2B5EF4-FFF2-40B4-BE49-F238E27FC236}">
                <a16:creationId xmlns:a16="http://schemas.microsoft.com/office/drawing/2014/main" id="{F5FA3F28-68EE-7D4F-80F4-ECCF8C349F60}"/>
              </a:ext>
            </a:extLst>
          </p:cNvPr>
          <p:cNvSpPr/>
          <p:nvPr/>
        </p:nvSpPr>
        <p:spPr>
          <a:xfrm>
            <a:off x="13898561" y="3048598"/>
            <a:ext cx="6137879" cy="524123"/>
          </a:xfrm>
          <a:prstGeom prst="rect">
            <a:avLst/>
          </a:prstGeom>
        </p:spPr>
        <p:txBody>
          <a:bodyPr wrap="square" lIns="31373" tIns="15687" rIns="31373" bIns="15687">
            <a:spAutoFit/>
          </a:bodyPr>
          <a:lstStyle/>
          <a:p>
            <a:pPr algn="ctr"/>
            <a:r>
              <a:rPr lang="en-US" sz="1600" b="1" dirty="0">
                <a:latin typeface="Arial"/>
                <a:cs typeface="Arial"/>
              </a:rPr>
              <a:t>Fig. 1: X-ray showing placement at </a:t>
            </a:r>
            <a:r>
              <a:rPr lang="en-US" sz="1600" b="1" dirty="0" err="1">
                <a:latin typeface="Arial"/>
                <a:cs typeface="Arial"/>
              </a:rPr>
              <a:t>sural</a:t>
            </a:r>
            <a:r>
              <a:rPr lang="en-US" sz="1600" b="1" dirty="0">
                <a:latin typeface="Arial"/>
                <a:cs typeface="Arial"/>
              </a:rPr>
              <a:t> and superficial </a:t>
            </a:r>
            <a:r>
              <a:rPr lang="en-US" sz="1600" b="1" dirty="0" err="1">
                <a:latin typeface="Arial"/>
                <a:cs typeface="Arial"/>
              </a:rPr>
              <a:t>peroneal</a:t>
            </a:r>
            <a:r>
              <a:rPr lang="en-US" sz="1600" b="1" dirty="0">
                <a:latin typeface="Arial"/>
                <a:cs typeface="Arial"/>
              </a:rPr>
              <a:t> nerve targets</a:t>
            </a:r>
            <a:endParaRPr lang="de-DE" sz="1600" b="1" dirty="0">
              <a:latin typeface="Arial"/>
              <a:cs typeface="Arial"/>
            </a:endParaRPr>
          </a:p>
        </p:txBody>
      </p:sp>
      <p:pic>
        <p:nvPicPr>
          <p:cNvPr id="2" name="Picture 1" descr="image0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1677" y="11391165"/>
            <a:ext cx="6612275" cy="4084291"/>
          </a:xfrm>
          <a:prstGeom prst="rect">
            <a:avLst/>
          </a:prstGeom>
        </p:spPr>
      </p:pic>
      <p:sp>
        <p:nvSpPr>
          <p:cNvPr id="68" name="Text Placeholder 10"/>
          <p:cNvSpPr>
            <a:spLocks noGrp="1"/>
          </p:cNvSpPr>
          <p:nvPr>
            <p:ph type="body" sz="quarter" idx="22"/>
          </p:nvPr>
        </p:nvSpPr>
        <p:spPr>
          <a:xfrm>
            <a:off x="7241977" y="3017820"/>
            <a:ext cx="6280547" cy="536406"/>
          </a:xfrm>
        </p:spPr>
        <p:txBody>
          <a:bodyPr/>
          <a:lstStyle/>
          <a:p>
            <a:pPr marL="940479" indent="-940479" defTabSz="2507943" fontAlgn="auto">
              <a:spcAft>
                <a:spcPts val="0"/>
              </a:spcAft>
              <a:buFont typeface="Arial" pitchFamily="34" charset="0"/>
              <a:buNone/>
              <a:defRPr/>
            </a:pPr>
            <a:r>
              <a:rPr lang="en-US" sz="2800" dirty="0"/>
              <a:t>Methods</a:t>
            </a:r>
          </a:p>
        </p:txBody>
      </p:sp>
      <p:sp>
        <p:nvSpPr>
          <p:cNvPr id="5" name="Text Placeholder 4"/>
          <p:cNvSpPr>
            <a:spLocks noGrp="1"/>
          </p:cNvSpPr>
          <p:nvPr>
            <p:ph type="body" sz="quarter" idx="22"/>
          </p:nvPr>
        </p:nvSpPr>
        <p:spPr>
          <a:xfrm>
            <a:off x="585392" y="8362137"/>
            <a:ext cx="6280547" cy="536406"/>
          </a:xfrm>
        </p:spPr>
        <p:txBody>
          <a:bodyPr/>
          <a:lstStyle/>
          <a:p>
            <a:r>
              <a:rPr lang="en-US" sz="2800" dirty="0"/>
              <a:t>Case Report</a:t>
            </a:r>
          </a:p>
        </p:txBody>
      </p:sp>
      <p:sp>
        <p:nvSpPr>
          <p:cNvPr id="62" name="Text Placeholder 2"/>
          <p:cNvSpPr>
            <a:spLocks noGrp="1"/>
          </p:cNvSpPr>
          <p:nvPr>
            <p:ph type="body" sz="quarter" idx="10"/>
          </p:nvPr>
        </p:nvSpPr>
        <p:spPr bwMode="auto">
          <a:xfrm>
            <a:off x="585392" y="8898543"/>
            <a:ext cx="6285508" cy="75991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600"/>
              </a:lnSpc>
            </a:pPr>
            <a:r>
              <a:rPr lang="en-US" sz="2400" dirty="0"/>
              <a:t>We present a 67-year-old male with persistent and worsening neuralgia post </a:t>
            </a:r>
            <a:r>
              <a:rPr lang="en-US" sz="2400" dirty="0" err="1"/>
              <a:t>hindfoot</a:t>
            </a:r>
            <a:r>
              <a:rPr lang="en-US" sz="2400" dirty="0"/>
              <a:t> fusion on the right as a result of a softball injury approximately 30 years earlier. Patient is retired but still delivers paint several days a week, requiring him to stand and walk for lengths of times. These are the types of activities that would typically aggravate his pain. </a:t>
            </a:r>
            <a:r>
              <a:rPr lang="en-US" sz="2400" dirty="0" err="1"/>
              <a:t>Cryoablation</a:t>
            </a:r>
            <a:r>
              <a:rPr lang="en-US" sz="2400" dirty="0"/>
              <a:t> was tested and found effective, but only for a limited amount of time, with chronic pain returning. Similar outcomes were noted with injections of the </a:t>
            </a:r>
            <a:r>
              <a:rPr lang="en-US" sz="2400" dirty="0" err="1"/>
              <a:t>sural</a:t>
            </a:r>
            <a:r>
              <a:rPr lang="en-US" sz="2400" dirty="0"/>
              <a:t> and superficial </a:t>
            </a:r>
            <a:r>
              <a:rPr lang="en-US" sz="2400" dirty="0" err="1"/>
              <a:t>peroneal</a:t>
            </a:r>
            <a:r>
              <a:rPr lang="en-US" sz="2400" dirty="0"/>
              <a:t> nerves in 2015 which gave the subject excellent but temporary pain relief.  When wireless PNS became available in 2019, diagnostic injections were again performed at the sural and superficial peroneal nerves, with complete but temporary pain relief. Based on these results, it was decided to trial wireless PNS.</a:t>
            </a:r>
            <a:endParaRPr lang="en-US" sz="2100" dirty="0"/>
          </a:p>
        </p:txBody>
      </p:sp>
      <p:sp>
        <p:nvSpPr>
          <p:cNvPr id="65" name="Text Placeholder 9"/>
          <p:cNvSpPr>
            <a:spLocks noGrp="1"/>
          </p:cNvSpPr>
          <p:nvPr>
            <p:ph type="body" sz="quarter" idx="21"/>
          </p:nvPr>
        </p:nvSpPr>
        <p:spPr bwMode="auto">
          <a:xfrm>
            <a:off x="13878715" y="8855043"/>
            <a:ext cx="6280546" cy="396737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400"/>
              </a:lnSpc>
            </a:pPr>
            <a:r>
              <a:rPr lang="en-US" sz="2400" dirty="0"/>
              <a:t>Preoperatively, patient describes pain that would reach “10/10”. Stimulation parameters were set at 1.5 kHz and 30 </a:t>
            </a:r>
            <a:r>
              <a:rPr lang="en-US" sz="2400" dirty="0" err="1"/>
              <a:t>μs</a:t>
            </a:r>
            <a:r>
              <a:rPr lang="en-US" sz="2400" dirty="0"/>
              <a:t>. Patient is wearing the external system on his lower leg (Fig. 2). Postoperatively, he noted that he was “pain free” except for occasional pain at night when he is not wearing the device. Pain relief has been consistent throughout 6 months. Pain medications decreased from hydrocodone 10/325 3/day to </a:t>
            </a:r>
            <a:r>
              <a:rPr lang="en-US" sz="2400" dirty="0" err="1"/>
              <a:t>prn</a:t>
            </a:r>
            <a:r>
              <a:rPr lang="en-US" sz="2400" dirty="0"/>
              <a:t> at night. He is able to walk and stand without pain. </a:t>
            </a:r>
            <a:endParaRPr lang="en-US" altLang="en-US" sz="2100" dirty="0"/>
          </a:p>
        </p:txBody>
      </p:sp>
      <p:sp>
        <p:nvSpPr>
          <p:cNvPr id="69" name="Rechteck 73">
            <a:extLst>
              <a:ext uri="{FF2B5EF4-FFF2-40B4-BE49-F238E27FC236}">
                <a16:creationId xmlns:a16="http://schemas.microsoft.com/office/drawing/2014/main" id="{F5FA3F28-68EE-7D4F-80F4-ECCF8C349F60}"/>
              </a:ext>
            </a:extLst>
          </p:cNvPr>
          <p:cNvSpPr/>
          <p:nvPr/>
        </p:nvSpPr>
        <p:spPr>
          <a:xfrm>
            <a:off x="20581115" y="11856887"/>
            <a:ext cx="6137879" cy="277902"/>
          </a:xfrm>
          <a:prstGeom prst="rect">
            <a:avLst/>
          </a:prstGeom>
        </p:spPr>
        <p:txBody>
          <a:bodyPr wrap="square" lIns="31373" tIns="15687" rIns="31373" bIns="15687">
            <a:spAutoFit/>
          </a:bodyPr>
          <a:lstStyle/>
          <a:p>
            <a:pPr algn="ctr"/>
            <a:r>
              <a:rPr lang="en-US" sz="1600" b="1" dirty="0">
                <a:latin typeface="Arial"/>
                <a:cs typeface="Arial"/>
              </a:rPr>
              <a:t>Fig. 3: device Components</a:t>
            </a:r>
            <a:endParaRPr lang="de-DE" sz="1600" b="1" dirty="0">
              <a:latin typeface="Arial"/>
              <a:cs typeface="Arial"/>
            </a:endParaRPr>
          </a:p>
        </p:txBody>
      </p:sp>
      <p:pic>
        <p:nvPicPr>
          <p:cNvPr id="10" name="Picture 9" descr="Untitl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78715" y="3701230"/>
            <a:ext cx="6280546" cy="4660907"/>
          </a:xfrm>
          <a:prstGeom prst="rect">
            <a:avLst/>
          </a:prstGeom>
        </p:spPr>
      </p:pic>
      <p:sp>
        <p:nvSpPr>
          <p:cNvPr id="73" name="Rechteck 73">
            <a:extLst>
              <a:ext uri="{FF2B5EF4-FFF2-40B4-BE49-F238E27FC236}">
                <a16:creationId xmlns:a16="http://schemas.microsoft.com/office/drawing/2014/main" id="{F5FA3F28-68EE-7D4F-80F4-ECCF8C349F60}"/>
              </a:ext>
            </a:extLst>
          </p:cNvPr>
          <p:cNvSpPr/>
          <p:nvPr/>
        </p:nvSpPr>
        <p:spPr>
          <a:xfrm>
            <a:off x="13898561" y="12683465"/>
            <a:ext cx="6137879" cy="277902"/>
          </a:xfrm>
          <a:prstGeom prst="rect">
            <a:avLst/>
          </a:prstGeom>
        </p:spPr>
        <p:txBody>
          <a:bodyPr wrap="square" lIns="31373" tIns="15687" rIns="31373" bIns="15687">
            <a:spAutoFit/>
          </a:bodyPr>
          <a:lstStyle/>
          <a:p>
            <a:pPr algn="ctr"/>
            <a:r>
              <a:rPr lang="en-US" sz="1600" b="1" dirty="0">
                <a:latin typeface="Arial"/>
                <a:cs typeface="Arial"/>
              </a:rPr>
              <a:t>Fig. 2: External system</a:t>
            </a:r>
            <a:endParaRPr lang="de-DE" sz="1600" b="1" dirty="0">
              <a:latin typeface="Arial"/>
              <a:cs typeface="Arial"/>
            </a:endParaRPr>
          </a:p>
        </p:txBody>
      </p:sp>
      <p:pic>
        <p:nvPicPr>
          <p:cNvPr id="17" name="Picture 16" descr="IMG_109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5414768" y="13190960"/>
            <a:ext cx="3221660" cy="2976357"/>
          </a:xfrm>
          <a:prstGeom prst="rect">
            <a:avLst/>
          </a:prstGeom>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78CFF9-EC1E-43BE-871D-2F95FCB82FA0}"/>
</file>

<file path=customXml/itemProps2.xml><?xml version="1.0" encoding="utf-8"?>
<ds:datastoreItem xmlns:ds="http://schemas.openxmlformats.org/officeDocument/2006/customXml" ds:itemID="{902E123F-5012-4CFF-9EF6-73E81553D4C1}"/>
</file>

<file path=customXml/itemProps3.xml><?xml version="1.0" encoding="utf-8"?>
<ds:datastoreItem xmlns:ds="http://schemas.openxmlformats.org/officeDocument/2006/customXml" ds:itemID="{01FA5301-4DA9-469B-8537-DFCABC003C09}"/>
</file>

<file path=docProps/app.xml><?xml version="1.0" encoding="utf-8"?>
<Properties xmlns="http://schemas.openxmlformats.org/officeDocument/2006/extended-properties" xmlns:vt="http://schemas.openxmlformats.org/officeDocument/2006/docPropsVTypes">
  <Template>PosterPresentations.com-42x60-Template</Template>
  <TotalTime>564</TotalTime>
  <Words>814</Words>
  <Application>Microsoft Macintosh PowerPoint</Application>
  <PresentationFormat>Custom</PresentationFormat>
  <Paragraphs>23</Paragraphs>
  <Slides>1</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vt:i4>
      </vt:variant>
    </vt:vector>
  </HeadingPairs>
  <TitlesOfParts>
    <vt:vector size="8" baseType="lpstr">
      <vt:lpstr>Arial</vt:lpstr>
      <vt:lpstr>Calibri</vt:lpstr>
      <vt:lpstr>Trebuchet MS</vt: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Andrea Trescot</cp:lastModifiedBy>
  <cp:revision>58</cp:revision>
  <dcterms:created xsi:type="dcterms:W3CDTF">2016-12-07T21:25:59Z</dcterms:created>
  <dcterms:modified xsi:type="dcterms:W3CDTF">2020-04-12T20:01:51Z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