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5.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593" autoAdjust="0"/>
  </p:normalViewPr>
  <p:slideViewPr>
    <p:cSldViewPr snapToGrid="0" snapToObjects="1">
      <p:cViewPr>
        <p:scale>
          <a:sx n="65" d="100"/>
          <a:sy n="65" d="100"/>
        </p:scale>
        <p:origin x="-1376" y="-1688"/>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1/10/20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itannica.com/EBchecked/topic/528745/sciatic-nerve"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0431" y="3478274"/>
            <a:ext cx="6285508" cy="642548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Wireless neurostimulation has been used effectively for the treatment of pain syndromes of multiple etiologies (1,2).  An octopolar or quadripolar Implantable Nerve Stimulator (INS), is implanted percutaneously with a Touhy needle in the required area and a small, external, rechargeable wireless pulse generator (WPG) worn by the patient, provides the stimulation parameters and energy to power the INS via radio frequency. The implantation of an implantable pulse generator (IPG) and the tunneling of the extensions required for traditional neurostimulation are not necessary. </a:t>
            </a:r>
          </a:p>
          <a:p>
            <a:pPr algn="just"/>
            <a:r>
              <a:rPr lang="en-US" sz="2200" dirty="0"/>
              <a:t>Therefore, wireless neurostimulation therapy offers a simpler-to-implant system in difficult anatomical areas with less potential complications that benefits both the patient and the physician.</a:t>
            </a:r>
          </a:p>
        </p:txBody>
      </p:sp>
      <p:sp>
        <p:nvSpPr>
          <p:cNvPr id="4" name="Text Placeholder 3"/>
          <p:cNvSpPr>
            <a:spLocks noGrp="1"/>
          </p:cNvSpPr>
          <p:nvPr>
            <p:ph type="body" sz="quarter" idx="11"/>
          </p:nvPr>
        </p:nvSpPr>
        <p:spPr>
          <a:xfrm>
            <a:off x="576462" y="3048598"/>
            <a:ext cx="6280547" cy="474850"/>
          </a:xfrm>
        </p:spPr>
        <p:txBody>
          <a:bodyPr/>
          <a:lstStyle/>
          <a:p>
            <a:pPr marL="940479" indent="-940479" defTabSz="2507943" fontAlgn="auto">
              <a:spcAft>
                <a:spcPts val="0"/>
              </a:spcAft>
              <a:buFont typeface="Arial" pitchFamily="34" charset="0"/>
              <a:buNone/>
              <a:defRPr/>
            </a:pPr>
            <a:r>
              <a:rPr lang="en-US" sz="2400" dirty="0"/>
              <a:t>Background</a:t>
            </a:r>
          </a:p>
        </p:txBody>
      </p:sp>
      <p:sp>
        <p:nvSpPr>
          <p:cNvPr id="9" name="Text Placeholder 8"/>
          <p:cNvSpPr>
            <a:spLocks noGrp="1"/>
          </p:cNvSpPr>
          <p:nvPr>
            <p:ph type="body" sz="quarter" idx="20"/>
          </p:nvPr>
        </p:nvSpPr>
        <p:spPr>
          <a:xfrm>
            <a:off x="561147" y="10002491"/>
            <a:ext cx="6281539" cy="474850"/>
          </a:xfrm>
        </p:spPr>
        <p:txBody>
          <a:bodyPr/>
          <a:lstStyle/>
          <a:p>
            <a:pPr marL="940479" indent="-940479" defTabSz="2507943" fontAlgn="auto">
              <a:spcAft>
                <a:spcPts val="0"/>
              </a:spcAft>
              <a:buFont typeface="Arial" pitchFamily="34" charset="0"/>
              <a:buNone/>
              <a:defRPr/>
            </a:pPr>
            <a:r>
              <a:rPr lang="en-US" sz="2400" dirty="0"/>
              <a:t>Case Report</a:t>
            </a:r>
          </a:p>
        </p:txBody>
      </p:sp>
      <p:sp>
        <p:nvSpPr>
          <p:cNvPr id="10249" name="Text Placeholder 9"/>
          <p:cNvSpPr>
            <a:spLocks noGrp="1"/>
          </p:cNvSpPr>
          <p:nvPr>
            <p:ph type="body" sz="quarter" idx="21"/>
          </p:nvPr>
        </p:nvSpPr>
        <p:spPr bwMode="auto">
          <a:xfrm>
            <a:off x="7241978" y="13732014"/>
            <a:ext cx="6280546" cy="263367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We immediately performed a permanent implant procedure under light sedation, with local anesthesia and in supine position on 30 November 2018. The entry point for the two  stimulators was laterally above the knee, and the contacts were placed at the </a:t>
            </a:r>
            <a:r>
              <a:rPr lang="en-US" sz="2200" dirty="0" err="1"/>
              <a:t>condylus</a:t>
            </a:r>
            <a:r>
              <a:rPr lang="en-US" sz="2200" dirty="0"/>
              <a:t> lateralis femoris of the left knee.</a:t>
            </a:r>
            <a:endParaRPr lang="en-US" altLang="en-US" sz="1600" dirty="0"/>
          </a:p>
        </p:txBody>
      </p:sp>
      <p:sp>
        <p:nvSpPr>
          <p:cNvPr id="11" name="Text Placeholder 10"/>
          <p:cNvSpPr>
            <a:spLocks noGrp="1"/>
          </p:cNvSpPr>
          <p:nvPr>
            <p:ph type="body" sz="quarter" idx="22"/>
          </p:nvPr>
        </p:nvSpPr>
        <p:spPr>
          <a:xfrm>
            <a:off x="7241978" y="13222117"/>
            <a:ext cx="6280547" cy="474850"/>
          </a:xfrm>
        </p:spPr>
        <p:txBody>
          <a:bodyPr/>
          <a:lstStyle/>
          <a:p>
            <a:pPr marL="940479" indent="-940479" defTabSz="2507943" fontAlgn="auto">
              <a:spcAft>
                <a:spcPts val="0"/>
              </a:spcAft>
              <a:buFont typeface="Arial" pitchFamily="34" charset="0"/>
              <a:buNone/>
              <a:defRPr/>
            </a:pPr>
            <a:r>
              <a:rPr lang="en-US" sz="2400" dirty="0"/>
              <a:t>Methods</a:t>
            </a:r>
          </a:p>
        </p:txBody>
      </p:sp>
      <p:sp>
        <p:nvSpPr>
          <p:cNvPr id="13" name="Text Placeholder 12"/>
          <p:cNvSpPr>
            <a:spLocks noGrp="1"/>
          </p:cNvSpPr>
          <p:nvPr>
            <p:ph type="body" sz="quarter" idx="24"/>
          </p:nvPr>
        </p:nvSpPr>
        <p:spPr>
          <a:xfrm>
            <a:off x="13910469" y="8780951"/>
            <a:ext cx="6286500" cy="474850"/>
          </a:xfrm>
        </p:spPr>
        <p:txBody>
          <a:bodyPr/>
          <a:lstStyle/>
          <a:p>
            <a:pPr marL="940479" indent="-940479" defTabSz="2507943" fontAlgn="auto">
              <a:spcAft>
                <a:spcPts val="0"/>
              </a:spcAft>
              <a:buFont typeface="Arial" pitchFamily="34" charset="0"/>
              <a:buNone/>
              <a:defRPr/>
            </a:pPr>
            <a:r>
              <a:rPr lang="en-US" sz="2400" dirty="0"/>
              <a:t>Results</a:t>
            </a:r>
          </a:p>
        </p:txBody>
      </p:sp>
      <p:sp>
        <p:nvSpPr>
          <p:cNvPr id="14" name="Text Placeholder 13"/>
          <p:cNvSpPr>
            <a:spLocks noGrp="1"/>
          </p:cNvSpPr>
          <p:nvPr>
            <p:ph type="body" sz="quarter" idx="25"/>
          </p:nvPr>
        </p:nvSpPr>
        <p:spPr>
          <a:xfrm>
            <a:off x="20577969" y="3048598"/>
            <a:ext cx="6279386" cy="474850"/>
          </a:xfrm>
        </p:spPr>
        <p:txBody>
          <a:bodyPr/>
          <a:lstStyle/>
          <a:p>
            <a:pPr marL="940479" indent="-940479" defTabSz="2507943" fontAlgn="auto">
              <a:spcAft>
                <a:spcPts val="0"/>
              </a:spcAft>
              <a:buFont typeface="Arial" pitchFamily="34" charset="0"/>
              <a:buNone/>
              <a:defRPr/>
            </a:pPr>
            <a:r>
              <a:rPr lang="en-US" sz="2400" dirty="0"/>
              <a:t>Conclusions</a:t>
            </a:r>
          </a:p>
        </p:txBody>
      </p:sp>
      <p:sp>
        <p:nvSpPr>
          <p:cNvPr id="10254" name="Text Placeholder 14"/>
          <p:cNvSpPr>
            <a:spLocks noGrp="1"/>
          </p:cNvSpPr>
          <p:nvPr>
            <p:ph type="body" sz="quarter" idx="26"/>
          </p:nvPr>
        </p:nvSpPr>
        <p:spPr bwMode="auto">
          <a:xfrm>
            <a:off x="20577969" y="3502569"/>
            <a:ext cx="6279386" cy="356931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640"/>
              </a:lnSpc>
            </a:pPr>
            <a:r>
              <a:rPr lang="en-US" sz="2200" dirty="0"/>
              <a:t>Wireless peripheral nerve simulation was a successful option for this patient suffering of debilitating, jolting neuropathic pain due to partial paraplegia. WNS allows PNS in difficult to access sites, and the procedure is much more straightforward for the physician, since he/she does not have to consider how and where the extensions connecting the stimulation lead to the IPG could be tunneled.</a:t>
            </a:r>
          </a:p>
          <a:p>
            <a:endParaRPr lang="en-US" altLang="en-US" dirty="0"/>
          </a:p>
        </p:txBody>
      </p:sp>
      <p:sp>
        <p:nvSpPr>
          <p:cNvPr id="16" name="Text Placeholder 15"/>
          <p:cNvSpPr>
            <a:spLocks noGrp="1"/>
          </p:cNvSpPr>
          <p:nvPr>
            <p:ph type="body" sz="quarter" idx="27"/>
          </p:nvPr>
        </p:nvSpPr>
        <p:spPr>
          <a:xfrm>
            <a:off x="20574823" y="6812968"/>
            <a:ext cx="6279386" cy="474850"/>
          </a:xfrm>
        </p:spPr>
        <p:txBody>
          <a:bodyPr/>
          <a:lstStyle/>
          <a:p>
            <a:pPr marL="940479" indent="-940479" defTabSz="2507943" fontAlgn="auto">
              <a:spcAft>
                <a:spcPts val="0"/>
              </a:spcAft>
              <a:buFont typeface="Arial" pitchFamily="34" charset="0"/>
              <a:buNone/>
              <a:defRPr/>
            </a:pPr>
            <a:r>
              <a:rPr lang="en-US" sz="2400" dirty="0"/>
              <a:t>Wireless System Components</a:t>
            </a:r>
          </a:p>
        </p:txBody>
      </p:sp>
      <p:sp>
        <p:nvSpPr>
          <p:cNvPr id="10256" name="Text Placeholder 16"/>
          <p:cNvSpPr>
            <a:spLocks noGrp="1"/>
          </p:cNvSpPr>
          <p:nvPr>
            <p:ph type="body" sz="quarter" idx="28"/>
          </p:nvPr>
        </p:nvSpPr>
        <p:spPr bwMode="auto">
          <a:xfrm>
            <a:off x="13890622" y="9148147"/>
            <a:ext cx="6282531" cy="40863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The devices were programmed to stimulate at 1.5 kHz and 30 Us pulse length, and an amplitude of 1 mA</a:t>
            </a:r>
            <a:r>
              <a:rPr lang="en-US" sz="2400" dirty="0"/>
              <a:t>. </a:t>
            </a:r>
            <a:r>
              <a:rPr lang="en-US" sz="2200" dirty="0"/>
              <a:t>Pain scores at trial stimulation were 2-4/10 compared to 8/10 without stimulation. These reduced pain scores were consistent at the 6 month follow up. All parameters indicate an immediate improvement after implantation No adverse events nor side effects were reported by the patient. </a:t>
            </a:r>
          </a:p>
          <a:p>
            <a:pPr algn="just"/>
            <a:endParaRPr lang="de-DE" sz="800" dirty="0">
              <a:latin typeface="Arial"/>
              <a:cs typeface="Arial"/>
            </a:endParaRPr>
          </a:p>
          <a:p>
            <a:endParaRPr lang="en-US" altLang="en-US" dirty="0"/>
          </a:p>
        </p:txBody>
      </p:sp>
      <p:sp>
        <p:nvSpPr>
          <p:cNvPr id="18" name="Text Placeholder 17"/>
          <p:cNvSpPr>
            <a:spLocks noGrp="1"/>
          </p:cNvSpPr>
          <p:nvPr>
            <p:ph type="body" sz="quarter" idx="29"/>
          </p:nvPr>
        </p:nvSpPr>
        <p:spPr>
          <a:xfrm>
            <a:off x="20574823" y="15641330"/>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1678" y="15949137"/>
            <a:ext cx="6282531" cy="51001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1600" dirty="0"/>
              <a:t>danhersch@me.com</a:t>
            </a:r>
            <a:endParaRPr lang="en-US" altLang="en-US" sz="16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61147" y="10621293"/>
            <a:ext cx="6285508" cy="601306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The patient is a 53-year old male that had a parachute accident on 2015 which resulted in paraplegia. After a slow recovery, the patient was able to stand independently for  short periods of time but is wheel-chair dependent to ambulate. The patient complained of intermittent jolting pain episodes (more than 20 per day) in the left leg, starting laterally under the knee and extending to the malleolus. He described that the only way to stop the pain was applying a constant and strong pressure to a point above the knee as shown in Figure 1 corresponding to the area of the cutaneous lateral femoral nerve. </a:t>
            </a:r>
            <a:r>
              <a:rPr lang="en-US" sz="2400" dirty="0"/>
              <a:t>Because of the painful episodes, the patient was often missing from work. </a:t>
            </a:r>
            <a:endParaRPr lang="en-US" sz="2200" dirty="0"/>
          </a:p>
          <a:p>
            <a:endParaRPr lang="en-US" altLang="en-US" sz="1300" dirty="0"/>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id="{0D201DE9-BA93-9545-9B57-0AF3741D6DDE}"/>
              </a:ext>
            </a:extLst>
          </p:cNvPr>
          <p:cNvSpPr/>
          <p:nvPr/>
        </p:nvSpPr>
        <p:spPr>
          <a:xfrm>
            <a:off x="565116" y="413422"/>
            <a:ext cx="26295385" cy="1755229"/>
          </a:xfrm>
          <a:prstGeom prst="rect">
            <a:avLst/>
          </a:prstGeom>
        </p:spPr>
        <p:txBody>
          <a:bodyPr wrap="square" lIns="31373" tIns="15687" rIns="31373" bIns="15687">
            <a:spAutoFit/>
          </a:bodyPr>
          <a:lstStyle/>
          <a:p>
            <a:pPr algn="ctr"/>
            <a:r>
              <a:rPr lang="en-US" sz="4000" b="1" dirty="0">
                <a:latin typeface="Trebuchet MS"/>
                <a:cs typeface="Trebuchet MS"/>
              </a:rPr>
              <a:t>Wireless Peripheral Nerve Stimulation for the Treatment of Chronic Leg Pain Due to Partial Paraplegia</a:t>
            </a:r>
            <a:endParaRPr lang="en-US" sz="4000" dirty="0">
              <a:latin typeface="Trebuchet MS"/>
              <a:cs typeface="Trebuchet MS"/>
            </a:endParaRPr>
          </a:p>
          <a:p>
            <a:pPr algn="ctr"/>
            <a:r>
              <a:rPr lang="en-US" sz="2400" b="1" dirty="0">
                <a:latin typeface="Trebuchet MS"/>
                <a:cs typeface="Trebuchet MS"/>
              </a:rPr>
              <a:t>Daniel Herschkowitz MD</a:t>
            </a:r>
            <a:r>
              <a:rPr lang="en-US" sz="2400" b="1" baseline="30000" dirty="0">
                <a:latin typeface="Trebuchet MS"/>
                <a:cs typeface="Trebuchet MS"/>
              </a:rPr>
              <a:t>1</a:t>
            </a:r>
            <a:r>
              <a:rPr lang="en-US" sz="2400" b="1" dirty="0">
                <a:latin typeface="Trebuchet MS"/>
                <a:cs typeface="Trebuchet MS"/>
              </a:rPr>
              <a:t>, Niek Vanquathem</a:t>
            </a:r>
            <a:r>
              <a:rPr lang="en-US" sz="2400" b="1" baseline="30000" dirty="0">
                <a:latin typeface="Trebuchet MS"/>
                <a:cs typeface="Trebuchet MS"/>
              </a:rPr>
              <a:t>2</a:t>
            </a:r>
            <a:endParaRPr lang="en-US" sz="2400" b="1" dirty="0">
              <a:latin typeface="Trebuchet MS"/>
              <a:cs typeface="Trebuchet MS"/>
            </a:endParaRPr>
          </a:p>
          <a:p>
            <a:pPr algn="ctr"/>
            <a:r>
              <a:rPr lang="en-US" sz="2400" b="1" i="1" baseline="30000" dirty="0">
                <a:latin typeface="Trebuchet MS"/>
                <a:cs typeface="Trebuchet MS"/>
              </a:rPr>
              <a:t>1</a:t>
            </a:r>
            <a:r>
              <a:rPr lang="en-US" sz="2400" b="1" dirty="0">
                <a:latin typeface="Trebuchet MS"/>
                <a:cs typeface="Trebuchet MS"/>
              </a:rPr>
              <a:t>Private Clinic </a:t>
            </a:r>
            <a:r>
              <a:rPr lang="en-US" sz="2400" b="1" dirty="0" err="1">
                <a:latin typeface="Trebuchet MS"/>
                <a:cs typeface="Trebuchet MS"/>
              </a:rPr>
              <a:t>Bethanien</a:t>
            </a:r>
            <a:r>
              <a:rPr lang="en-US" sz="2400" b="1" i="1" dirty="0">
                <a:latin typeface="Trebuchet MS"/>
                <a:cs typeface="Trebuchet MS"/>
              </a:rPr>
              <a:t>,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LLC, USA </a:t>
            </a:r>
          </a:p>
          <a:p>
            <a:endParaRPr lang="de-DE" sz="2400" i="1" dirty="0">
              <a:latin typeface="Trebuchet MS"/>
              <a:cs typeface="Trebuchet MS"/>
            </a:endParaRPr>
          </a:p>
        </p:txBody>
      </p:sp>
      <p:sp>
        <p:nvSpPr>
          <p:cNvPr id="67" name="Text Placeholder 14"/>
          <p:cNvSpPr txBox="1">
            <a:spLocks/>
          </p:cNvSpPr>
          <p:nvPr/>
        </p:nvSpPr>
        <p:spPr bwMode="auto">
          <a:xfrm>
            <a:off x="20574823" y="7284368"/>
            <a:ext cx="6279386" cy="435671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300"/>
              </a:lnSpc>
            </a:pPr>
            <a:r>
              <a:rPr lang="en-US" sz="2200" dirty="0"/>
              <a:t>The Freedom SCS System (Fig. 3)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72" name="Text Placeholder 15"/>
          <p:cNvSpPr txBox="1">
            <a:spLocks/>
          </p:cNvSpPr>
          <p:nvPr/>
        </p:nvSpPr>
        <p:spPr>
          <a:xfrm>
            <a:off x="20602812" y="14082199"/>
            <a:ext cx="6279386" cy="428684"/>
          </a:xfrm>
          <a:prstGeom prst="rect">
            <a:avLst/>
          </a:prstGeom>
          <a:solidFill>
            <a:schemeClr val="accent5">
              <a:lumMod val="50000"/>
            </a:schemeClr>
          </a:solidFill>
        </p:spPr>
        <p:txBody>
          <a:bodyPr wrap="square" lIns="52249" tIns="52249" rIns="52249" bIns="52249" anchor="ctr" anchorCtr="0">
            <a:spAutoFit/>
          </a:bodyPr>
          <a:lstStyle>
            <a:lvl1pPr marL="939800" indent="-939800" algn="ctr" defTabSz="2506663" rtl="0" eaLnBrk="1" fontAlgn="base" hangingPunct="1">
              <a:spcBef>
                <a:spcPct val="20000"/>
              </a:spcBef>
              <a:spcAft>
                <a:spcPct val="0"/>
              </a:spcAft>
              <a:buFont typeface="Arial" charset="0"/>
              <a:buNone/>
              <a:defRPr sz="2100" b="1" kern="1200" baseline="0">
                <a:solidFill>
                  <a:schemeClr val="bg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940479" indent="-940479" defTabSz="2507943" fontAlgn="auto">
              <a:spcAft>
                <a:spcPts val="0"/>
              </a:spcAft>
              <a:buFont typeface="Arial" pitchFamily="34" charset="0"/>
              <a:buNone/>
              <a:defRPr/>
            </a:pPr>
            <a:r>
              <a:rPr lang="en-US" dirty="0"/>
              <a:t>References</a:t>
            </a:r>
          </a:p>
        </p:txBody>
      </p:sp>
      <p:sp>
        <p:nvSpPr>
          <p:cNvPr id="73" name="Text Placeholder 18">
            <a:extLst>
              <a:ext uri="{FF2B5EF4-FFF2-40B4-BE49-F238E27FC236}">
                <a16:creationId xmlns:a16="http://schemas.microsoft.com/office/drawing/2014/main" id="{F465A367-EA8D-1A47-A7B0-9307821949D5}"/>
              </a:ext>
            </a:extLst>
          </p:cNvPr>
          <p:cNvSpPr txBox="1">
            <a:spLocks/>
          </p:cNvSpPr>
          <p:nvPr/>
        </p:nvSpPr>
        <p:spPr bwMode="auto">
          <a:xfrm>
            <a:off x="20577969" y="14428481"/>
            <a:ext cx="6323688" cy="142719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28600" lvl="0" indent="-228600">
              <a:buFont typeface="+mj-lt"/>
              <a:buAutoNum type="arabicPeriod"/>
            </a:pPr>
            <a:r>
              <a:rPr lang="en-US" sz="900" dirty="0"/>
              <a:t>Weiner RL, Reed KL. Peripheral </a:t>
            </a:r>
            <a:r>
              <a:rPr lang="en-US" sz="900" dirty="0" err="1"/>
              <a:t>neurostimulation</a:t>
            </a:r>
            <a:r>
              <a:rPr lang="en-US" sz="900" dirty="0"/>
              <a:t> for control of intractable occipital neuralgia. </a:t>
            </a:r>
            <a:r>
              <a:rPr lang="en-US" sz="900" dirty="0" err="1"/>
              <a:t>Neuromodulation</a:t>
            </a:r>
            <a:r>
              <a:rPr lang="en-US" sz="900" dirty="0"/>
              <a:t> : journal of the International </a:t>
            </a:r>
            <a:r>
              <a:rPr lang="en-US" sz="900" dirty="0" err="1"/>
              <a:t>Neuromodulation</a:t>
            </a:r>
            <a:r>
              <a:rPr lang="en-US" sz="900" dirty="0"/>
              <a:t> Society. 1999;2(3):217-21. </a:t>
            </a:r>
            <a:r>
              <a:rPr lang="en-US" sz="900" i="1" dirty="0">
                <a:hlinkClick r:id="rId3"/>
              </a:rPr>
              <a:t>"sciatic nerve (anatomy)"</a:t>
            </a:r>
            <a:r>
              <a:rPr lang="en-US" sz="900" i="1" dirty="0"/>
              <a:t>. Britannica Online Encyclopedia</a:t>
            </a:r>
            <a:r>
              <a:rPr lang="en-US" sz="900" dirty="0"/>
              <a:t>. Retrieved 23 April 2012.</a:t>
            </a:r>
          </a:p>
          <a:p>
            <a:pPr marL="228600" indent="-228600">
              <a:buFont typeface="+mj-lt"/>
              <a:buAutoNum type="arabicPeriod"/>
            </a:pPr>
            <a:r>
              <a:rPr lang="en-US" sz="900" dirty="0" err="1"/>
              <a:t>Bolash</a:t>
            </a:r>
            <a:r>
              <a:rPr lang="en-US" sz="900" dirty="0"/>
              <a:t> R, Creamer M, </a:t>
            </a:r>
            <a:r>
              <a:rPr lang="en-US" sz="900" dirty="0" err="1"/>
              <a:t>Rauck</a:t>
            </a:r>
            <a:r>
              <a:rPr lang="en-US" sz="900" dirty="0"/>
              <a:t> R, </a:t>
            </a:r>
            <a:r>
              <a:rPr lang="en-US" sz="900" dirty="0" err="1"/>
              <a:t>Vehedifar</a:t>
            </a:r>
            <a:r>
              <a:rPr lang="en-US" sz="900" dirty="0"/>
              <a:t> P, </a:t>
            </a:r>
            <a:r>
              <a:rPr lang="en-US" sz="900" dirty="0" err="1"/>
              <a:t>Calodney</a:t>
            </a:r>
            <a:r>
              <a:rPr lang="en-US" sz="900" dirty="0"/>
              <a:t> A, Fox I, et al. Wireless high frequency spinal cord stimulation (10 kHz) compared to multi-waveform low frequency spinal cord stimulation in the management of chronic pain in failed back surgery syndrome subjects: Preliminary results of a multicenter, prospective, randomized controlled study. </a:t>
            </a:r>
            <a:r>
              <a:rPr lang="en-US" sz="900" i="1" dirty="0"/>
              <a:t>Pain Med</a:t>
            </a:r>
            <a:r>
              <a:rPr lang="en-US" sz="900" dirty="0"/>
              <a:t>, in press, 2019.</a:t>
            </a:r>
          </a:p>
          <a:p>
            <a:pPr marL="228600" lvl="0" indent="-228600">
              <a:buFont typeface="+mj-lt"/>
              <a:buAutoNum type="arabicPeriod"/>
            </a:pPr>
            <a:endParaRPr lang="en-US" sz="900" dirty="0"/>
          </a:p>
        </p:txBody>
      </p:sp>
      <p:sp>
        <p:nvSpPr>
          <p:cNvPr id="76" name="Text Placeholder 12"/>
          <p:cNvSpPr>
            <a:spLocks noGrp="1"/>
          </p:cNvSpPr>
          <p:nvPr>
            <p:ph type="body" sz="quarter" idx="24"/>
          </p:nvPr>
        </p:nvSpPr>
        <p:spPr>
          <a:xfrm>
            <a:off x="13892607" y="12661973"/>
            <a:ext cx="6286500" cy="474850"/>
          </a:xfrm>
        </p:spPr>
        <p:txBody>
          <a:bodyPr/>
          <a:lstStyle/>
          <a:p>
            <a:pPr marL="940479" indent="-940479" defTabSz="2507943" fontAlgn="auto">
              <a:spcAft>
                <a:spcPts val="0"/>
              </a:spcAft>
              <a:buFont typeface="Arial" pitchFamily="34" charset="0"/>
              <a:buNone/>
              <a:defRPr/>
            </a:pPr>
            <a:r>
              <a:rPr lang="en-US" sz="2400" dirty="0"/>
              <a:t>Discussion</a:t>
            </a:r>
          </a:p>
        </p:txBody>
      </p:sp>
      <p:sp>
        <p:nvSpPr>
          <p:cNvPr id="77" name="Text Placeholder 16"/>
          <p:cNvSpPr>
            <a:spLocks noGrp="1"/>
          </p:cNvSpPr>
          <p:nvPr>
            <p:ph type="body" sz="quarter" idx="28"/>
          </p:nvPr>
        </p:nvSpPr>
        <p:spPr bwMode="auto">
          <a:xfrm>
            <a:off x="13898561" y="12899398"/>
            <a:ext cx="6282531" cy="645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endParaRPr lang="de-DE" sz="800" dirty="0">
              <a:latin typeface="Arial"/>
              <a:cs typeface="Arial"/>
            </a:endParaRPr>
          </a:p>
          <a:p>
            <a:endParaRPr lang="en-US" altLang="en-US" dirty="0"/>
          </a:p>
        </p:txBody>
      </p:sp>
      <p:sp>
        <p:nvSpPr>
          <p:cNvPr id="64" name="Text Placeholder 9"/>
          <p:cNvSpPr>
            <a:spLocks noGrp="1"/>
          </p:cNvSpPr>
          <p:nvPr>
            <p:ph type="body" sz="quarter" idx="21"/>
          </p:nvPr>
        </p:nvSpPr>
        <p:spPr bwMode="auto">
          <a:xfrm>
            <a:off x="7241978" y="8918755"/>
            <a:ext cx="6280546" cy="432644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The patient had been treated with gabapentin but experienced sides effects: at dose of  300 mg/day the patient was very sleepy and drowsy and had no pain reduction. Weight increased by approximately 10kg. These side effects resulted in discontinuation of the drug therapy.   Opioids (</a:t>
            </a:r>
            <a:r>
              <a:rPr lang="en-US" sz="2200" dirty="0" err="1"/>
              <a:t>tapentadol</a:t>
            </a:r>
            <a:r>
              <a:rPr lang="en-US" sz="2200" dirty="0"/>
              <a:t>) were considered as a possible alternative for pain reduction, but the patient was not willing to start opioid treatment. Wireless peripheral nerve stimulation was then suggested to the patient, which he accepted.</a:t>
            </a:r>
          </a:p>
        </p:txBody>
      </p:sp>
      <p:pic>
        <p:nvPicPr>
          <p:cNvPr id="74" name="Grafik 1" descr="Ein Bild, das Person, Boden, Tätowierung, sitzend enthält.&#10;&#10;Automatisch generierte Beschreibung"/>
          <p:cNvPicPr/>
          <p:nvPr/>
        </p:nvPicPr>
        <p:blipFill>
          <a:blip r:embed="rId4" cstate="print">
            <a:extLst>
              <a:ext uri="{28A0092B-C50C-407E-A947-70E740481C1C}">
                <a14:useLocalDpi xmlns:a14="http://schemas.microsoft.com/office/drawing/2010/main" val="0"/>
              </a:ext>
            </a:extLst>
          </a:blip>
          <a:stretch>
            <a:fillRect/>
          </a:stretch>
        </p:blipFill>
        <p:spPr>
          <a:xfrm>
            <a:off x="7989981" y="3643238"/>
            <a:ext cx="4247986" cy="5118678"/>
          </a:xfrm>
          <a:prstGeom prst="rect">
            <a:avLst/>
          </a:prstGeom>
        </p:spPr>
      </p:pic>
      <p:sp>
        <p:nvSpPr>
          <p:cNvPr id="75" name="Rechteck 73">
            <a:extLst>
              <a:ext uri="{FF2B5EF4-FFF2-40B4-BE49-F238E27FC236}">
                <a16:creationId xmlns:a16="http://schemas.microsoft.com/office/drawing/2014/main" id="{F5FA3F28-68EE-7D4F-80F4-ECCF8C349F60}"/>
              </a:ext>
            </a:extLst>
          </p:cNvPr>
          <p:cNvSpPr/>
          <p:nvPr/>
        </p:nvSpPr>
        <p:spPr>
          <a:xfrm>
            <a:off x="7384645" y="2984089"/>
            <a:ext cx="6137879" cy="524123"/>
          </a:xfrm>
          <a:prstGeom prst="rect">
            <a:avLst/>
          </a:prstGeom>
        </p:spPr>
        <p:txBody>
          <a:bodyPr wrap="square" lIns="31373" tIns="15687" rIns="31373" bIns="15687">
            <a:spAutoFit/>
          </a:bodyPr>
          <a:lstStyle/>
          <a:p>
            <a:pPr algn="ctr"/>
            <a:r>
              <a:rPr lang="en-US" sz="1600" b="1" dirty="0">
                <a:latin typeface="Arial"/>
                <a:cs typeface="Arial"/>
              </a:rPr>
              <a:t>Fig. 1: Subject applies pressure to point above knee to stop the pain</a:t>
            </a:r>
            <a:endParaRPr lang="de-DE" sz="1600" b="1" dirty="0">
              <a:latin typeface="Arial"/>
              <a:cs typeface="Arial"/>
            </a:endParaRPr>
          </a:p>
        </p:txBody>
      </p:sp>
      <p:sp>
        <p:nvSpPr>
          <p:cNvPr id="78" name="Rechteck 73">
            <a:extLst>
              <a:ext uri="{FF2B5EF4-FFF2-40B4-BE49-F238E27FC236}">
                <a16:creationId xmlns:a16="http://schemas.microsoft.com/office/drawing/2014/main" id="{F5FA3F28-68EE-7D4F-80F4-ECCF8C349F60}"/>
              </a:ext>
            </a:extLst>
          </p:cNvPr>
          <p:cNvSpPr/>
          <p:nvPr/>
        </p:nvSpPr>
        <p:spPr>
          <a:xfrm>
            <a:off x="18979539" y="11363177"/>
            <a:ext cx="6137879" cy="277902"/>
          </a:xfrm>
          <a:prstGeom prst="rect">
            <a:avLst/>
          </a:prstGeom>
        </p:spPr>
        <p:txBody>
          <a:bodyPr wrap="square" lIns="31373" tIns="15687" rIns="31373" bIns="15687">
            <a:spAutoFit/>
          </a:bodyPr>
          <a:lstStyle/>
          <a:p>
            <a:pPr algn="ctr"/>
            <a:r>
              <a:rPr lang="en-US" sz="1600" b="1" dirty="0">
                <a:latin typeface="Arial"/>
                <a:cs typeface="Arial"/>
              </a:rPr>
              <a:t>Fig. 3: Device Components</a:t>
            </a:r>
            <a:endParaRPr lang="de-DE" sz="1600" b="1" dirty="0">
              <a:latin typeface="Arial"/>
              <a:cs typeface="Arial"/>
            </a:endParaRPr>
          </a:p>
        </p:txBody>
      </p:sp>
      <p:sp>
        <p:nvSpPr>
          <p:cNvPr id="79" name="Text Placeholder 16"/>
          <p:cNvSpPr>
            <a:spLocks noGrp="1"/>
          </p:cNvSpPr>
          <p:nvPr>
            <p:ph type="body" sz="quarter" idx="28"/>
          </p:nvPr>
        </p:nvSpPr>
        <p:spPr bwMode="auto">
          <a:xfrm>
            <a:off x="13898561" y="2860978"/>
            <a:ext cx="6282531" cy="226434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640"/>
              </a:lnSpc>
            </a:pPr>
            <a:r>
              <a:rPr lang="en-US" sz="2200" dirty="0"/>
              <a:t>Approach was done from lateral to the </a:t>
            </a:r>
            <a:r>
              <a:rPr lang="en-US" sz="2200" dirty="0" err="1"/>
              <a:t>poplietus</a:t>
            </a:r>
            <a:r>
              <a:rPr lang="en-US" sz="2200" dirty="0"/>
              <a:t> nerve as in a distal </a:t>
            </a:r>
            <a:r>
              <a:rPr lang="en-US" sz="2200" dirty="0" err="1"/>
              <a:t>ischias</a:t>
            </a:r>
            <a:r>
              <a:rPr lang="en-US" sz="2200" dirty="0"/>
              <a:t> block (Fig. 2). The stimulators were then fixed with a conventional anchor on the muscle fascia. There were no complications during the procedure. </a:t>
            </a:r>
            <a:endParaRPr lang="en-US" altLang="en-US" sz="2200" dirty="0"/>
          </a:p>
        </p:txBody>
      </p:sp>
      <p:grpSp>
        <p:nvGrpSpPr>
          <p:cNvPr id="80" name="Gruppieren 21"/>
          <p:cNvGrpSpPr/>
          <p:nvPr/>
        </p:nvGrpSpPr>
        <p:grpSpPr>
          <a:xfrm>
            <a:off x="13681124" y="5295048"/>
            <a:ext cx="4206854" cy="3623707"/>
            <a:chOff x="1174596" y="0"/>
            <a:chExt cx="7094759" cy="4729350"/>
          </a:xfrm>
        </p:grpSpPr>
        <p:pic>
          <p:nvPicPr>
            <p:cNvPr id="81" name="Grafik 4" descr="Ein Bild, das Person, drinnen, Kleidung enthält.&#10;&#10;Automatisch generierte Beschreibung"/>
            <p:cNvPicPr>
              <a:picLocks noChangeAspect="1"/>
            </p:cNvPicPr>
            <p:nvPr/>
          </p:nvPicPr>
          <p:blipFill rotWithShape="1">
            <a:blip r:embed="rId5">
              <a:extLst>
                <a:ext uri="{28A0092B-C50C-407E-A947-70E740481C1C}">
                  <a14:useLocalDpi xmlns:a14="http://schemas.microsoft.com/office/drawing/2010/main" val="0"/>
                </a:ext>
              </a:extLst>
            </a:blip>
            <a:srcRect l="21496" r="26873"/>
            <a:stretch/>
          </p:blipFill>
          <p:spPr>
            <a:xfrm rot="5400000">
              <a:off x="2683922" y="-1040503"/>
              <a:ext cx="3864915" cy="5945921"/>
            </a:xfrm>
            <a:prstGeom prst="rect">
              <a:avLst/>
            </a:prstGeom>
          </p:spPr>
        </p:pic>
        <p:cxnSp>
          <p:nvCxnSpPr>
            <p:cNvPr id="82" name="Gerade Verbindung mit Pfeil 5"/>
            <p:cNvCxnSpPr/>
            <p:nvPr/>
          </p:nvCxnSpPr>
          <p:spPr>
            <a:xfrm flipH="1" flipV="1">
              <a:off x="3833290" y="2194595"/>
              <a:ext cx="1063362" cy="2461318"/>
            </a:xfrm>
            <a:prstGeom prst="straightConnector1">
              <a:avLst/>
            </a:prstGeom>
            <a:ln w="571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83" name="Gerade Verbindung mit Pfeil 6"/>
            <p:cNvCxnSpPr/>
            <p:nvPr/>
          </p:nvCxnSpPr>
          <p:spPr>
            <a:xfrm flipH="1" flipV="1">
              <a:off x="5965745" y="1985654"/>
              <a:ext cx="1063362" cy="2461318"/>
            </a:xfrm>
            <a:prstGeom prst="straightConnector1">
              <a:avLst/>
            </a:prstGeom>
            <a:ln w="571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84" name="Gerade Verbindung mit Pfeil 7"/>
            <p:cNvCxnSpPr/>
            <p:nvPr/>
          </p:nvCxnSpPr>
          <p:spPr>
            <a:xfrm flipV="1">
              <a:off x="1985490" y="2692322"/>
              <a:ext cx="843885" cy="1649047"/>
            </a:xfrm>
            <a:prstGeom prst="straightConnector1">
              <a:avLst/>
            </a:prstGeom>
            <a:ln w="5715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85" name="Textfeld 18"/>
            <p:cNvSpPr txBox="1"/>
            <p:nvPr/>
          </p:nvSpPr>
          <p:spPr>
            <a:xfrm>
              <a:off x="6043564" y="3891004"/>
              <a:ext cx="2225791" cy="838346"/>
            </a:xfrm>
            <a:prstGeom prst="rect">
              <a:avLst/>
            </a:prstGeom>
            <a:noFill/>
          </p:spPr>
          <p:txBody>
            <a:bodyPr wrap="square" rtlCol="0">
              <a:noAutofit/>
            </a:bodyPr>
            <a:lstStyle/>
            <a:p>
              <a:pPr marL="0" marR="0">
                <a:spcBef>
                  <a:spcPts val="0"/>
                </a:spcBef>
                <a:spcAft>
                  <a:spcPts val="0"/>
                </a:spcAft>
              </a:pPr>
              <a:r>
                <a:rPr lang="en-US" sz="1200" kern="1200" dirty="0">
                  <a:solidFill>
                    <a:srgbClr val="000000"/>
                  </a:solidFill>
                  <a:effectLst/>
                  <a:latin typeface="Trebuchet MS"/>
                  <a:ea typeface="游明朝"/>
                  <a:cs typeface="Trebuchet MS"/>
                </a:rPr>
                <a:t>Location of the receivers</a:t>
              </a:r>
              <a:endParaRPr lang="en-US" sz="1200" dirty="0">
                <a:effectLst/>
                <a:latin typeface="Trebuchet MS"/>
                <a:ea typeface="游明朝"/>
                <a:cs typeface="Trebuchet MS"/>
              </a:endParaRPr>
            </a:p>
          </p:txBody>
        </p:sp>
        <p:sp>
          <p:nvSpPr>
            <p:cNvPr id="86" name="Textfeld 19"/>
            <p:cNvSpPr txBox="1"/>
            <p:nvPr/>
          </p:nvSpPr>
          <p:spPr>
            <a:xfrm>
              <a:off x="2796384" y="3833522"/>
              <a:ext cx="3649059" cy="649605"/>
            </a:xfrm>
            <a:prstGeom prst="rect">
              <a:avLst/>
            </a:prstGeom>
            <a:noFill/>
          </p:spPr>
          <p:txBody>
            <a:bodyPr wrap="square" rtlCol="0">
              <a:noAutofit/>
            </a:bodyPr>
            <a:lstStyle/>
            <a:p>
              <a:pPr marL="0" marR="0" algn="ctr">
                <a:spcBef>
                  <a:spcPts val="0"/>
                </a:spcBef>
                <a:spcAft>
                  <a:spcPts val="0"/>
                </a:spcAft>
              </a:pPr>
              <a:r>
                <a:rPr lang="en-US" sz="1200" kern="1200" dirty="0">
                  <a:solidFill>
                    <a:srgbClr val="000000"/>
                  </a:solidFill>
                  <a:effectLst/>
                  <a:latin typeface="Trebuchet MS"/>
                  <a:ea typeface="游明朝"/>
                  <a:cs typeface="Trebuchet MS"/>
                </a:rPr>
                <a:t>Entry point at the cutaneous femoral nerve</a:t>
              </a:r>
              <a:endParaRPr lang="en-US" sz="1200" dirty="0">
                <a:effectLst/>
                <a:latin typeface="Trebuchet MS"/>
                <a:ea typeface="游明朝"/>
                <a:cs typeface="Trebuchet MS"/>
              </a:endParaRPr>
            </a:p>
          </p:txBody>
        </p:sp>
        <p:sp>
          <p:nvSpPr>
            <p:cNvPr id="87" name="Textfeld 20"/>
            <p:cNvSpPr txBox="1"/>
            <p:nvPr/>
          </p:nvSpPr>
          <p:spPr>
            <a:xfrm>
              <a:off x="1174596" y="3861825"/>
              <a:ext cx="1621788" cy="621302"/>
            </a:xfrm>
            <a:prstGeom prst="rect">
              <a:avLst/>
            </a:prstGeom>
            <a:noFill/>
          </p:spPr>
          <p:txBody>
            <a:bodyPr wrap="square" rtlCol="0">
              <a:noAutofit/>
            </a:bodyPr>
            <a:lstStyle/>
            <a:p>
              <a:pPr marL="0" marR="0" algn="r">
                <a:spcBef>
                  <a:spcPts val="0"/>
                </a:spcBef>
                <a:spcAft>
                  <a:spcPts val="0"/>
                </a:spcAft>
              </a:pPr>
              <a:r>
                <a:rPr lang="en-US" sz="1200" kern="1200" dirty="0" err="1">
                  <a:solidFill>
                    <a:srgbClr val="000000"/>
                  </a:solidFill>
                  <a:effectLst/>
                  <a:latin typeface="Trebuchet MS"/>
                  <a:ea typeface="游明朝"/>
                  <a:cs typeface="Trebuchet MS"/>
                </a:rPr>
                <a:t>Popliteus</a:t>
              </a:r>
              <a:r>
                <a:rPr lang="en-US" sz="1200" kern="1200" dirty="0">
                  <a:solidFill>
                    <a:srgbClr val="000000"/>
                  </a:solidFill>
                  <a:effectLst/>
                  <a:latin typeface="Trebuchet MS"/>
                  <a:ea typeface="游明朝"/>
                  <a:cs typeface="Trebuchet MS"/>
                </a:rPr>
                <a:t> nerve</a:t>
              </a:r>
              <a:endParaRPr lang="en-US" sz="1200" dirty="0">
                <a:effectLst/>
                <a:latin typeface="Trebuchet MS"/>
                <a:ea typeface="游明朝"/>
                <a:cs typeface="Trebuchet MS"/>
              </a:endParaRPr>
            </a:p>
          </p:txBody>
        </p:sp>
      </p:grpSp>
      <p:pic>
        <p:nvPicPr>
          <p:cNvPr id="89" name="Grafik 2" descr="Ein Bild, das Monitor, drinnen, Wand, Tisch enthält.&#10;&#10;Automatisch generierte Beschreibung"/>
          <p:cNvPicPr/>
          <p:nvPr/>
        </p:nvPicPr>
        <p:blipFill>
          <a:blip r:embed="rId6">
            <a:extLst>
              <a:ext uri="{28A0092B-C50C-407E-A947-70E740481C1C}">
                <a14:useLocalDpi xmlns:a14="http://schemas.microsoft.com/office/drawing/2010/main" val="0"/>
              </a:ext>
            </a:extLst>
          </a:blip>
          <a:stretch>
            <a:fillRect/>
          </a:stretch>
        </p:blipFill>
        <p:spPr>
          <a:xfrm rot="16200000">
            <a:off x="17327146" y="5452665"/>
            <a:ext cx="3003624" cy="2688391"/>
          </a:xfrm>
          <a:prstGeom prst="rect">
            <a:avLst/>
          </a:prstGeom>
        </p:spPr>
      </p:pic>
      <p:sp>
        <p:nvSpPr>
          <p:cNvPr id="90" name="Rechteck 73">
            <a:extLst>
              <a:ext uri="{FF2B5EF4-FFF2-40B4-BE49-F238E27FC236}">
                <a16:creationId xmlns:a16="http://schemas.microsoft.com/office/drawing/2014/main" id="{F5FA3F28-68EE-7D4F-80F4-ECCF8C349F60}"/>
              </a:ext>
            </a:extLst>
          </p:cNvPr>
          <p:cNvSpPr/>
          <p:nvPr/>
        </p:nvSpPr>
        <p:spPr>
          <a:xfrm>
            <a:off x="14161946" y="5017147"/>
            <a:ext cx="6137879" cy="277902"/>
          </a:xfrm>
          <a:prstGeom prst="rect">
            <a:avLst/>
          </a:prstGeom>
        </p:spPr>
        <p:txBody>
          <a:bodyPr wrap="square" lIns="31373" tIns="15687" rIns="31373" bIns="15687">
            <a:spAutoFit/>
          </a:bodyPr>
          <a:lstStyle/>
          <a:p>
            <a:pPr algn="ctr"/>
            <a:r>
              <a:rPr lang="en-US" sz="1600" b="1" dirty="0">
                <a:latin typeface="Arial"/>
                <a:cs typeface="Arial"/>
              </a:rPr>
              <a:t>Fig. 2: Entry points of </a:t>
            </a:r>
            <a:r>
              <a:rPr lang="en-US" sz="1600" b="1">
                <a:latin typeface="Arial"/>
                <a:cs typeface="Arial"/>
              </a:rPr>
              <a:t>Electrode arrays </a:t>
            </a:r>
            <a:r>
              <a:rPr lang="en-US" sz="1600" b="1" dirty="0">
                <a:latin typeface="Arial"/>
                <a:cs typeface="Arial"/>
              </a:rPr>
              <a:t>and final placement</a:t>
            </a:r>
            <a:endParaRPr lang="de-DE" sz="1600" b="1" dirty="0">
              <a:latin typeface="Arial"/>
              <a:cs typeface="Arial"/>
            </a:endParaRPr>
          </a:p>
        </p:txBody>
      </p:sp>
      <p:sp>
        <p:nvSpPr>
          <p:cNvPr id="91" name="Text Placeholder 9"/>
          <p:cNvSpPr>
            <a:spLocks noGrp="1"/>
          </p:cNvSpPr>
          <p:nvPr>
            <p:ph type="body" sz="quarter" idx="21"/>
          </p:nvPr>
        </p:nvSpPr>
        <p:spPr bwMode="auto">
          <a:xfrm>
            <a:off x="13892607" y="13148370"/>
            <a:ext cx="6280546" cy="331078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This was the first time that </a:t>
            </a:r>
            <a:r>
              <a:rPr lang="en-US" sz="2200" dirty="0" err="1"/>
              <a:t>neurostimulation</a:t>
            </a:r>
            <a:r>
              <a:rPr lang="en-US" sz="2200" dirty="0"/>
              <a:t> was used for this indication. The anatomical conditions of the area are such that the implant of a conventional system with an IPG would have been virtually impossible. In general, peripheral nerve stimulation is difficult with conventional devices, which require not only an IPG but also extensions to the site where the IPG is implanted. </a:t>
            </a:r>
            <a:endParaRPr lang="en-US" altLang="en-US" sz="2200" dirty="0"/>
          </a:p>
        </p:txBody>
      </p:sp>
      <p:pic>
        <p:nvPicPr>
          <p:cNvPr id="2" name="Picture 1" descr="image0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49096" y="11340272"/>
            <a:ext cx="5905113" cy="2891096"/>
          </a:xfrm>
          <a:prstGeom prst="rect">
            <a:avLst/>
          </a:prstGeom>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9ACEBB-B2EB-4FCF-987D-A79860376887}"/>
</file>

<file path=customXml/itemProps2.xml><?xml version="1.0" encoding="utf-8"?>
<ds:datastoreItem xmlns:ds="http://schemas.openxmlformats.org/officeDocument/2006/customXml" ds:itemID="{078AE605-8E4B-4CD0-91F8-8F3E9643AF91}"/>
</file>

<file path=customXml/itemProps3.xml><?xml version="1.0" encoding="utf-8"?>
<ds:datastoreItem xmlns:ds="http://schemas.openxmlformats.org/officeDocument/2006/customXml" ds:itemID="{4E15A642-7DA3-48C0-9FF4-14C9556CDC87}"/>
</file>

<file path=docProps/app.xml><?xml version="1.0" encoding="utf-8"?>
<Properties xmlns="http://schemas.openxmlformats.org/officeDocument/2006/extended-properties" xmlns:vt="http://schemas.openxmlformats.org/officeDocument/2006/docPropsVTypes">
  <Template>PosterPresentations.com-42x60-Template</Template>
  <TotalTime>354</TotalTime>
  <Words>940</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vt:i4>
      </vt:variant>
    </vt:vector>
  </HeadingPairs>
  <TitlesOfParts>
    <vt:vector size="8" baseType="lpstr">
      <vt:lpstr>Arial</vt:lpstr>
      <vt:lpstr>Calibri</vt:lpstr>
      <vt:lpstr>Trebuchet MS</vt: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Andrea Trescot</cp:lastModifiedBy>
  <cp:revision>41</cp:revision>
  <dcterms:created xsi:type="dcterms:W3CDTF">2016-12-07T21:25:59Z</dcterms:created>
  <dcterms:modified xsi:type="dcterms:W3CDTF">2020-01-10T09:47:53Z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