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harts/style1.xml" ContentType="application/vnd.ms-office.chartstyle+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22"/>
    <p:restoredTop sz="94830"/>
  </p:normalViewPr>
  <p:slideViewPr>
    <p:cSldViewPr snapToGrid="0" snapToObjects="1">
      <p:cViewPr varScale="1">
        <p:scale>
          <a:sx n="121" d="100"/>
          <a:sy n="121" d="100"/>
        </p:scale>
        <p:origin x="180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Trebuchet MS" panose="020B0703020202090204" pitchFamily="34" charset="0"/>
                <a:ea typeface="+mn-ea"/>
                <a:cs typeface="+mn-cs"/>
              </a:defRPr>
            </a:pPr>
            <a:r>
              <a:rPr lang="en-US" sz="900" b="1" dirty="0">
                <a:solidFill>
                  <a:schemeClr val="tx1"/>
                </a:solidFill>
                <a:latin typeface="Trebuchet MS" panose="020B0703020202090204" pitchFamily="34" charset="0"/>
              </a:rPr>
              <a:t>Figure</a:t>
            </a:r>
            <a:r>
              <a:rPr lang="en-US" sz="900" b="1" baseline="0" dirty="0">
                <a:solidFill>
                  <a:schemeClr val="tx1"/>
                </a:solidFill>
                <a:latin typeface="Trebuchet MS" panose="020B0703020202090204" pitchFamily="34" charset="0"/>
              </a:rPr>
              <a:t> 3. Pain </a:t>
            </a:r>
            <a:r>
              <a:rPr lang="en-US" sz="900" b="1" dirty="0">
                <a:solidFill>
                  <a:schemeClr val="tx1"/>
                </a:solidFill>
                <a:latin typeface="Trebuchet MS" panose="020B0703020202090204" pitchFamily="34" charset="0"/>
              </a:rPr>
              <a:t>Scores</a:t>
            </a:r>
          </a:p>
        </c:rich>
      </c:tx>
      <c:layout>
        <c:manualLayout>
          <c:xMode val="edge"/>
          <c:yMode val="edge"/>
          <c:x val="0.13712627300968594"/>
          <c:y val="4.2248963643150899E-3"/>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Trebuchet MS" panose="020B070302020209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c:v>
                </c:pt>
              </c:strCache>
            </c:strRef>
          </c:tx>
          <c:spPr>
            <a:solidFill>
              <a:schemeClr val="accent1"/>
            </a:solidFill>
            <a:ln>
              <a:noFill/>
            </a:ln>
            <a:effectLst/>
          </c:spPr>
          <c:invertIfNegative val="0"/>
          <c:cat>
            <c:strRef>
              <c:f>Sheet1!$A$2:$A$3</c:f>
              <c:strCache>
                <c:ptCount val="2"/>
                <c:pt idx="0">
                  <c:v>NRS</c:v>
                </c:pt>
                <c:pt idx="1">
                  <c:v>PGIS</c:v>
                </c:pt>
              </c:strCache>
            </c:strRef>
          </c:cat>
          <c:val>
            <c:numRef>
              <c:f>Sheet1!$B$2:$B$3</c:f>
              <c:numCache>
                <c:formatCode>General</c:formatCode>
                <c:ptCount val="2"/>
                <c:pt idx="0">
                  <c:v>10</c:v>
                </c:pt>
                <c:pt idx="1">
                  <c:v>1</c:v>
                </c:pt>
              </c:numCache>
            </c:numRef>
          </c:val>
          <c:extLst>
            <c:ext xmlns:c16="http://schemas.microsoft.com/office/drawing/2014/chart" uri="{C3380CC4-5D6E-409C-BE32-E72D297353CC}">
              <c16:uniqueId val="{00000000-E1AC-6E44-9595-DDB61F5A84AD}"/>
            </c:ext>
          </c:extLst>
        </c:ser>
        <c:ser>
          <c:idx val="1"/>
          <c:order val="1"/>
          <c:tx>
            <c:strRef>
              <c:f>Sheet1!$C$1</c:f>
              <c:strCache>
                <c:ptCount val="1"/>
                <c:pt idx="0">
                  <c:v>1-month</c:v>
                </c:pt>
              </c:strCache>
            </c:strRef>
          </c:tx>
          <c:spPr>
            <a:solidFill>
              <a:schemeClr val="accent2"/>
            </a:solidFill>
            <a:ln>
              <a:noFill/>
            </a:ln>
            <a:effectLst/>
          </c:spPr>
          <c:invertIfNegative val="0"/>
          <c:cat>
            <c:strRef>
              <c:f>Sheet1!$A$2:$A$3</c:f>
              <c:strCache>
                <c:ptCount val="2"/>
                <c:pt idx="0">
                  <c:v>NRS</c:v>
                </c:pt>
                <c:pt idx="1">
                  <c:v>PGIS</c:v>
                </c:pt>
              </c:strCache>
            </c:strRef>
          </c:cat>
          <c:val>
            <c:numRef>
              <c:f>Sheet1!$C$2:$C$3</c:f>
              <c:numCache>
                <c:formatCode>General</c:formatCode>
                <c:ptCount val="2"/>
                <c:pt idx="0">
                  <c:v>1</c:v>
                </c:pt>
                <c:pt idx="1">
                  <c:v>7</c:v>
                </c:pt>
              </c:numCache>
            </c:numRef>
          </c:val>
          <c:extLst>
            <c:ext xmlns:c16="http://schemas.microsoft.com/office/drawing/2014/chart" uri="{C3380CC4-5D6E-409C-BE32-E72D297353CC}">
              <c16:uniqueId val="{00000001-E1AC-6E44-9595-DDB61F5A84AD}"/>
            </c:ext>
          </c:extLst>
        </c:ser>
        <c:dLbls>
          <c:showLegendKey val="0"/>
          <c:showVal val="0"/>
          <c:showCatName val="0"/>
          <c:showSerName val="0"/>
          <c:showPercent val="0"/>
          <c:showBubbleSize val="0"/>
        </c:dLbls>
        <c:gapWidth val="219"/>
        <c:overlap val="-27"/>
        <c:axId val="1054483823"/>
        <c:axId val="939962895"/>
      </c:barChart>
      <c:catAx>
        <c:axId val="105448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rebuchet MS" panose="020B0703020202090204" pitchFamily="34" charset="0"/>
                <a:ea typeface="+mn-ea"/>
                <a:cs typeface="+mn-cs"/>
              </a:defRPr>
            </a:pPr>
            <a:endParaRPr lang="en-US"/>
          </a:p>
        </c:txPr>
        <c:crossAx val="939962895"/>
        <c:crosses val="autoZero"/>
        <c:auto val="1"/>
        <c:lblAlgn val="ctr"/>
        <c:lblOffset val="100"/>
        <c:noMultiLvlLbl val="0"/>
      </c:catAx>
      <c:valAx>
        <c:axId val="939962895"/>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rebuchet MS" panose="020B0703020202090204" pitchFamily="34" charset="0"/>
                <a:ea typeface="+mn-ea"/>
                <a:cs typeface="+mn-cs"/>
              </a:defRPr>
            </a:pPr>
            <a:endParaRPr lang="en-US"/>
          </a:p>
        </c:txPr>
        <c:crossAx val="1054483823"/>
        <c:crosses val="autoZero"/>
        <c:crossBetween val="between"/>
      </c:valAx>
      <c:spPr>
        <a:noFill/>
        <a:ln>
          <a:noFill/>
        </a:ln>
        <a:effectLst/>
      </c:spPr>
    </c:plotArea>
    <c:legend>
      <c:legendPos val="b"/>
      <c:layout>
        <c:manualLayout>
          <c:xMode val="edge"/>
          <c:yMode val="edge"/>
          <c:x val="0.17738892342155924"/>
          <c:y val="0.87939775227116634"/>
          <c:w val="0.68710103086890972"/>
          <c:h val="7.86459153509887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9347A4-F1B5-864B-B0A6-F21E65D9C8DD}" type="datetimeFigureOut">
              <a:rPr lang="en-US" smtClean="0"/>
              <a:t>10/29/19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0C2EE-8946-024E-970F-406B22867631}" type="slidenum">
              <a:rPr lang="en-US" smtClean="0"/>
              <a:t>‹#›</a:t>
            </a:fld>
            <a:endParaRPr lang="en-US"/>
          </a:p>
        </p:txBody>
      </p:sp>
    </p:spTree>
    <p:extLst>
      <p:ext uri="{BB962C8B-B14F-4D97-AF65-F5344CB8AC3E}">
        <p14:creationId xmlns:p14="http://schemas.microsoft.com/office/powerpoint/2010/main" val="1398309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2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a:p>
        </p:txBody>
      </p:sp>
      <p:sp>
        <p:nvSpPr>
          <p:cNvPr id="4" name="Date Placeholder 3"/>
          <p:cNvSpPr>
            <a:spLocks noGrp="1"/>
          </p:cNvSpPr>
          <p:nvPr>
            <p:ph type="dt" sz="half" idx="10"/>
          </p:nvPr>
        </p:nvSpPr>
        <p:spPr/>
        <p:txBody>
          <a:bodyPr/>
          <a:lstStyle/>
          <a:p>
            <a:fld id="{F187E0C0-AFE5-0545-9DF2-C061A4A2D643}"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266196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F187E0C0-AFE5-0545-9DF2-C061A4A2D643}"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265686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F187E0C0-AFE5-0545-9DF2-C061A4A2D643}"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188504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88372" y="1250918"/>
            <a:ext cx="2095169"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192154" y="1101616"/>
            <a:ext cx="2093516" cy="143926"/>
          </a:xfrm>
          <a:prstGeom prst="rect">
            <a:avLst/>
          </a:prstGeom>
          <a:solidFill>
            <a:schemeClr val="accent5">
              <a:lumMod val="50000"/>
            </a:schemeClr>
          </a:solidFill>
        </p:spPr>
        <p:txBody>
          <a:bodyPr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192154" y="2965527"/>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2413993" y="1249264"/>
            <a:ext cx="2093515"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2413993" y="1101616"/>
            <a:ext cx="2093516" cy="143926"/>
          </a:xfrm>
          <a:prstGeom prst="rect">
            <a:avLst/>
          </a:prstGeom>
          <a:solidFill>
            <a:schemeClr val="accent5">
              <a:lumMod val="50000"/>
            </a:schemeClr>
          </a:solidFill>
        </p:spPr>
        <p:txBody>
          <a:bodyPr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4637154" y="1250918"/>
            <a:ext cx="2093515"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4635500" y="1099962"/>
            <a:ext cx="2095500" cy="143926"/>
          </a:xfrm>
          <a:prstGeom prst="rect">
            <a:avLst/>
          </a:prstGeom>
          <a:solidFill>
            <a:schemeClr val="accent5">
              <a:lumMod val="50000"/>
            </a:schemeClr>
          </a:solidFill>
        </p:spPr>
        <p:txBody>
          <a:bodyPr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6859323" y="1101616"/>
            <a:ext cx="2093129"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6859323" y="1250918"/>
            <a:ext cx="2093129"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6858137" y="2978074"/>
            <a:ext cx="2093129"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6874537" y="3127375"/>
            <a:ext cx="2094177"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6859323" y="5354462"/>
            <a:ext cx="2093129"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6859324" y="5503764"/>
            <a:ext cx="2094177"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188372" y="3114907"/>
            <a:ext cx="2095169" cy="171157"/>
          </a:xfrm>
          <a:prstGeom prst="rect">
            <a:avLst/>
          </a:prstGeom>
        </p:spPr>
        <p:txBody>
          <a:bodyPr wrap="square" lIns="44816" tIns="44816" rIns="44816" bIns="44816">
            <a:spAutoFit/>
          </a:bodyPr>
          <a:lstStyle>
            <a:lvl1pPr marL="0" indent="0">
              <a:buNone/>
              <a:defRPr sz="50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2166053" y="4917558"/>
            <a:ext cx="2095169" cy="171157"/>
          </a:xfrm>
          <a:prstGeom prst="rect">
            <a:avLst/>
          </a:prstGeom>
        </p:spPr>
        <p:txBody>
          <a:bodyPr wrap="square" lIns="44816" tIns="44816" rIns="44816" bIns="44816">
            <a:spAutoFit/>
          </a:bodyPr>
          <a:lstStyle>
            <a:lvl1pPr marL="0" indent="0">
              <a:buNone/>
              <a:defRPr sz="500" baseline="0">
                <a:latin typeface="Trebuchet MS" pitchFamily="34" charset="0"/>
              </a:defRPr>
            </a:lvl1pPr>
            <a:lvl2pPr marL="291307" indent="-112041">
              <a:defRPr sz="500">
                <a:latin typeface="Trebuchet MS" pitchFamily="34" charset="0"/>
              </a:defRPr>
            </a:lvl2pPr>
            <a:lvl3pPr marL="403348" indent="-112041">
              <a:defRPr sz="500">
                <a:latin typeface="Trebuchet MS" pitchFamily="34" charset="0"/>
              </a:defRPr>
            </a:lvl3pPr>
            <a:lvl4pPr marL="526593" indent="-123245">
              <a:defRPr sz="500">
                <a:latin typeface="Trebuchet MS" pitchFamily="34" charset="0"/>
              </a:defRPr>
            </a:lvl4pPr>
            <a:lvl5pPr marL="616226" indent="-89633">
              <a:defRPr sz="5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1753959" y="5249764"/>
            <a:ext cx="1316385" cy="1082458"/>
          </a:xfrm>
          <a:prstGeom prst="rect">
            <a:avLst/>
          </a:prstGeom>
          <a:solidFill>
            <a:schemeClr val="bg2"/>
          </a:solidFill>
          <a:ln>
            <a:solidFill>
              <a:schemeClr val="tx2"/>
            </a:solidFill>
          </a:ln>
          <a:effectLst/>
        </p:spPr>
        <p:txBody>
          <a:bodyPr lIns="17927" tIns="8963" rIns="17927" bIns="8963" anchor="ctr"/>
          <a:lstStyle>
            <a:lvl1pPr marL="0" indent="0" algn="ctr">
              <a:buNone/>
              <a:defRPr sz="8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2164729" y="4217699"/>
            <a:ext cx="2093846" cy="143926"/>
          </a:xfrm>
          <a:prstGeom prst="rect">
            <a:avLst/>
          </a:prstGeom>
          <a:solidFill>
            <a:schemeClr val="accent5">
              <a:lumMod val="50000"/>
            </a:schemeClr>
          </a:solidFill>
        </p:spPr>
        <p:txBody>
          <a:bodyPr wrap="square" lIns="17927" tIns="17927" rIns="17927" bIns="17927" anchor="ctr" anchorCtr="0">
            <a:spAutoFit/>
          </a:bodyPr>
          <a:lstStyle>
            <a:lvl1pPr algn="ctr">
              <a:buNone/>
              <a:defRPr sz="7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192088" y="136949"/>
            <a:ext cx="8761412" cy="855604"/>
          </a:xfrm>
          <a:prstGeom prst="rect">
            <a:avLst/>
          </a:prstGeom>
        </p:spPr>
        <p:txBody>
          <a:bodyPr vert="horz" lIns="31373" tIns="15687" rIns="31373" bIns="15687" rtlCol="0" anchor="ctr">
            <a:normAutofit/>
          </a:bodyPr>
          <a:lstStyle/>
          <a:p>
            <a:r>
              <a:rPr lang="en-US" dirty="0"/>
              <a:t>Click to edit Master title style</a:t>
            </a:r>
          </a:p>
        </p:txBody>
      </p:sp>
    </p:spTree>
    <p:extLst>
      <p:ext uri="{BB962C8B-B14F-4D97-AF65-F5344CB8AC3E}">
        <p14:creationId xmlns:p14="http://schemas.microsoft.com/office/powerpoint/2010/main" val="53036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F187E0C0-AFE5-0545-9DF2-C061A4A2D643}"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179358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4" name="Date Placeholder 3"/>
          <p:cNvSpPr>
            <a:spLocks noGrp="1"/>
          </p:cNvSpPr>
          <p:nvPr>
            <p:ph type="dt" sz="half" idx="10"/>
          </p:nvPr>
        </p:nvSpPr>
        <p:spPr/>
        <p:txBody>
          <a:bodyPr/>
          <a:lstStyle/>
          <a:p>
            <a:fld id="{F187E0C0-AFE5-0545-9DF2-C061A4A2D643}"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72604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F187E0C0-AFE5-0545-9DF2-C061A4A2D643}" type="datetimeFigureOut">
              <a:rPr lang="en-US" smtClean="0"/>
              <a:t>10/29/19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321065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p>
            <a:fld id="{F187E0C0-AFE5-0545-9DF2-C061A4A2D643}" type="datetimeFigureOut">
              <a:rPr lang="en-US" smtClean="0"/>
              <a:t>10/29/19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279948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p>
            <a:fld id="{F187E0C0-AFE5-0545-9DF2-C061A4A2D643}" type="datetimeFigureOut">
              <a:rPr lang="en-US" smtClean="0"/>
              <a:t>10/29/19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416443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7E0C0-AFE5-0545-9DF2-C061A4A2D643}" type="datetimeFigureOut">
              <a:rPr lang="en-US" smtClean="0"/>
              <a:t>10/29/19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397177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F187E0C0-AFE5-0545-9DF2-C061A4A2D643}" type="datetimeFigureOut">
              <a:rPr lang="en-US" smtClean="0"/>
              <a:t>10/29/19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268325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F187E0C0-AFE5-0545-9DF2-C061A4A2D643}" type="datetimeFigureOut">
              <a:rPr lang="en-US" smtClean="0"/>
              <a:t>10/29/19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4D84C-4BE8-9B45-A80E-A6CB79928966}" type="slidenum">
              <a:rPr lang="en-US" smtClean="0"/>
              <a:t>‹#›</a:t>
            </a:fld>
            <a:endParaRPr lang="en-US"/>
          </a:p>
        </p:txBody>
      </p:sp>
    </p:spTree>
    <p:extLst>
      <p:ext uri="{BB962C8B-B14F-4D97-AF65-F5344CB8AC3E}">
        <p14:creationId xmlns:p14="http://schemas.microsoft.com/office/powerpoint/2010/main" val="19681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7E0C0-AFE5-0545-9DF2-C061A4A2D643}" type="datetimeFigureOut">
              <a:rPr lang="en-US" smtClean="0"/>
              <a:t>10/29/19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4D84C-4BE8-9B45-A80E-A6CB79928966}" type="slidenum">
              <a:rPr lang="en-US" smtClean="0"/>
              <a:t>‹#›</a:t>
            </a:fld>
            <a:endParaRPr lang="en-US"/>
          </a:p>
        </p:txBody>
      </p:sp>
    </p:spTree>
    <p:extLst>
      <p:ext uri="{BB962C8B-B14F-4D97-AF65-F5344CB8AC3E}">
        <p14:creationId xmlns:p14="http://schemas.microsoft.com/office/powerpoint/2010/main" val="4198435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tiff"/><Relationship Id="rId5" Type="http://schemas.openxmlformats.org/officeDocument/2006/relationships/image" Target="../media/image3.jpg"/><Relationship Id="rId4" Type="http://schemas.openxmlformats.org/officeDocument/2006/relationships/image" Target="../media/image2.emf"/><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439016" y="1832608"/>
            <a:ext cx="2398912" cy="169094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800" dirty="0"/>
              <a:t>The tibial nerve is a larger terminal branch of the sciatic nerve passing through the popliteal fossa to the arch of the soleus with root values of L4, L5, S1, S2 and S3. There have been limited treatment options for nerve pain experienced in this area of the body. This case report investigates a patient diagnosed with complex regional pain syndrome (CRPS), chronic right foot pain, neuropathy and neuralgia. He is unable to bear any weight on his right leg, only able to walk very short distances and requires the use of a walking device.  </a:t>
            </a:r>
          </a:p>
        </p:txBody>
      </p:sp>
      <p:sp>
        <p:nvSpPr>
          <p:cNvPr id="4" name="Text Placeholder 3"/>
          <p:cNvSpPr>
            <a:spLocks noGrp="1"/>
          </p:cNvSpPr>
          <p:nvPr>
            <p:ph type="body" sz="quarter" idx="11"/>
          </p:nvPr>
        </p:nvSpPr>
        <p:spPr>
          <a:xfrm>
            <a:off x="484431" y="1617820"/>
            <a:ext cx="2322017" cy="231994"/>
          </a:xfrm>
          <a:solidFill>
            <a:schemeClr val="tx1"/>
          </a:solidFill>
        </p:spPr>
        <p:txBody>
          <a:bodyPr/>
          <a:lstStyle/>
          <a:p>
            <a:pPr marL="322678" indent="-322678" defTabSz="860475">
              <a:defRPr/>
            </a:pPr>
            <a:r>
              <a:rPr lang="en-US" sz="900" dirty="0">
                <a:latin typeface="Trebuchet MS" panose="020B0703020202090204" pitchFamily="34" charset="0"/>
              </a:rPr>
              <a:t>Introduction</a:t>
            </a:r>
          </a:p>
        </p:txBody>
      </p:sp>
      <p:sp>
        <p:nvSpPr>
          <p:cNvPr id="9" name="Text Placeholder 8"/>
          <p:cNvSpPr>
            <a:spLocks noGrp="1"/>
          </p:cNvSpPr>
          <p:nvPr>
            <p:ph type="body" sz="quarter" idx="20"/>
          </p:nvPr>
        </p:nvSpPr>
        <p:spPr>
          <a:xfrm>
            <a:off x="3236304" y="1593695"/>
            <a:ext cx="2543844" cy="231994"/>
          </a:xfrm>
          <a:solidFill>
            <a:schemeClr val="tx1"/>
          </a:solidFill>
        </p:spPr>
        <p:txBody>
          <a:bodyPr/>
          <a:lstStyle/>
          <a:p>
            <a:pPr marL="322678" indent="-322678" defTabSz="860475">
              <a:defRPr/>
            </a:pPr>
            <a:r>
              <a:rPr lang="en-US" sz="900" dirty="0">
                <a:latin typeface="Trebuchet MS" panose="020B0703020202090204" pitchFamily="34" charset="0"/>
              </a:rPr>
              <a:t>Methods</a:t>
            </a:r>
          </a:p>
        </p:txBody>
      </p:sp>
      <p:sp>
        <p:nvSpPr>
          <p:cNvPr id="10249" name="Text Placeholder 9"/>
          <p:cNvSpPr>
            <a:spLocks noGrp="1"/>
          </p:cNvSpPr>
          <p:nvPr>
            <p:ph type="body" sz="quarter" idx="21"/>
          </p:nvPr>
        </p:nvSpPr>
        <p:spPr bwMode="auto">
          <a:xfrm>
            <a:off x="3226676" y="1829907"/>
            <a:ext cx="2543844" cy="156783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800" dirty="0"/>
              <a:t>A wireless PNS system (Stimwave) was placed 0.5 cm superficial to the tibial nerve between to medial malleolus and the Achilles tendon </a:t>
            </a:r>
            <a:r>
              <a:rPr lang="en-US" sz="800" b="1" dirty="0"/>
              <a:t>(Figure 2)</a:t>
            </a:r>
            <a:r>
              <a:rPr lang="en-US" sz="800" dirty="0"/>
              <a:t>.</a:t>
            </a:r>
            <a:r>
              <a:rPr lang="en-US" sz="800" b="1" dirty="0"/>
              <a:t> </a:t>
            </a:r>
            <a:r>
              <a:rPr lang="en-US" sz="800" dirty="0"/>
              <a:t>The device was placed and secured to the fascia using 2-0 silk. Stimulators were tunneled to a secondary receiver pocket and sutured and tied at proximal end. Deep layers were closed using 2-0 </a:t>
            </a:r>
            <a:r>
              <a:rPr lang="en-US" sz="800" dirty="0" err="1"/>
              <a:t>Vicryl</a:t>
            </a:r>
            <a:r>
              <a:rPr lang="en-US" sz="800" dirty="0"/>
              <a:t> in an interrupted fashion. Superficial layers were closed using 2-0 </a:t>
            </a:r>
            <a:r>
              <a:rPr lang="en-US" sz="800" dirty="0" err="1"/>
              <a:t>Vicryl</a:t>
            </a:r>
            <a:r>
              <a:rPr lang="en-US" sz="800" dirty="0"/>
              <a:t> suture in an interrupted fashion. Patient is wearing the antenna on the calf using a compression calf sleeve. </a:t>
            </a:r>
            <a:endParaRPr lang="en-US" altLang="en-US" sz="800" dirty="0"/>
          </a:p>
        </p:txBody>
      </p:sp>
      <p:sp>
        <p:nvSpPr>
          <p:cNvPr id="11" name="Text Placeholder 10"/>
          <p:cNvSpPr>
            <a:spLocks noGrp="1"/>
          </p:cNvSpPr>
          <p:nvPr>
            <p:ph type="body" sz="quarter" idx="22"/>
          </p:nvPr>
        </p:nvSpPr>
        <p:spPr>
          <a:xfrm>
            <a:off x="3236305" y="5107370"/>
            <a:ext cx="2487544" cy="190194"/>
          </a:xfrm>
          <a:solidFill>
            <a:schemeClr val="tx1"/>
          </a:solidFill>
        </p:spPr>
        <p:txBody>
          <a:bodyPr/>
          <a:lstStyle/>
          <a:p>
            <a:pPr marL="322678" indent="-322678" defTabSz="860475">
              <a:defRPr/>
            </a:pPr>
            <a:r>
              <a:rPr lang="en-US" sz="900" dirty="0">
                <a:latin typeface="Trebuchet MS" panose="020B0703020202090204" pitchFamily="34" charset="0"/>
              </a:rPr>
              <a:t>Results</a:t>
            </a:r>
          </a:p>
        </p:txBody>
      </p:sp>
      <p:sp>
        <p:nvSpPr>
          <p:cNvPr id="10251" name="Text Placeholder 11"/>
          <p:cNvSpPr>
            <a:spLocks noGrp="1"/>
          </p:cNvSpPr>
          <p:nvPr>
            <p:ph type="body" sz="quarter" idx="23"/>
          </p:nvPr>
        </p:nvSpPr>
        <p:spPr bwMode="auto">
          <a:xfrm>
            <a:off x="3226675" y="5297564"/>
            <a:ext cx="2515255" cy="9863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800" dirty="0"/>
              <a:t>There were no adverse events reported. Patient reported a pain score (NRS) of 10/10 at baseline and a reduced pain score of 1/10 at the 1-month </a:t>
            </a:r>
            <a:r>
              <a:rPr lang="en-US" sz="800"/>
              <a:t>follow-up. </a:t>
            </a:r>
            <a:r>
              <a:rPr lang="en-US" sz="800" dirty="0"/>
              <a:t>Post-implant patient reported a global impression of change (PGIC) score of 7/7. Patient’s preferred pulse rate was 1.5 kHz with a pulse width of 30 </a:t>
            </a:r>
            <a:r>
              <a:rPr lang="en-US" sz="800" dirty="0" err="1"/>
              <a:t>μs</a:t>
            </a:r>
            <a:r>
              <a:rPr lang="en-US" sz="800" dirty="0"/>
              <a:t>. </a:t>
            </a:r>
            <a:r>
              <a:rPr lang="en-US" sz="800" b="1" dirty="0"/>
              <a:t>(Figure 3)</a:t>
            </a:r>
          </a:p>
        </p:txBody>
      </p:sp>
      <p:sp>
        <p:nvSpPr>
          <p:cNvPr id="14" name="Text Placeholder 13"/>
          <p:cNvSpPr>
            <a:spLocks noGrp="1"/>
          </p:cNvSpPr>
          <p:nvPr>
            <p:ph type="body" sz="quarter" idx="25"/>
          </p:nvPr>
        </p:nvSpPr>
        <p:spPr>
          <a:xfrm>
            <a:off x="6222077" y="4479039"/>
            <a:ext cx="2328871" cy="224035"/>
          </a:xfrm>
          <a:solidFill>
            <a:schemeClr val="tx1"/>
          </a:solidFill>
        </p:spPr>
        <p:txBody>
          <a:bodyPr/>
          <a:lstStyle/>
          <a:p>
            <a:pPr marL="322678" indent="-322678" defTabSz="860475">
              <a:defRPr/>
            </a:pPr>
            <a:r>
              <a:rPr lang="en-US" sz="900" dirty="0">
                <a:latin typeface="Trebuchet MS" panose="020B0703020202090204" pitchFamily="34" charset="0"/>
              </a:rPr>
              <a:t>Conclusions</a:t>
            </a:r>
          </a:p>
        </p:txBody>
      </p:sp>
      <p:sp>
        <p:nvSpPr>
          <p:cNvPr id="10254" name="Text Placeholder 14"/>
          <p:cNvSpPr>
            <a:spLocks noGrp="1"/>
          </p:cNvSpPr>
          <p:nvPr>
            <p:ph type="body" sz="quarter" idx="26"/>
          </p:nvPr>
        </p:nvSpPr>
        <p:spPr bwMode="auto">
          <a:xfrm>
            <a:off x="6191621" y="4682723"/>
            <a:ext cx="2411138" cy="193845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800" dirty="0"/>
              <a:t>This case report confirms percutaneous that placement of a wireless neurostimulator device directly adjacent to the affected peripheral nerve(s), is an efficacious and minimally invasive reversible option for pain control in patients with tibial peripheral nerve pain refractory to conventional medical management. Wireless PNS can provide relief to an undertreated patient population with pain distributions that are difficult to target. PNS using 1.5 kHz frequency was found to effectively control neuropathic pain from a peripheral nerve target. </a:t>
            </a:r>
            <a:endParaRPr lang="en-US" altLang="en-US" sz="800" dirty="0"/>
          </a:p>
        </p:txBody>
      </p:sp>
      <p:sp>
        <p:nvSpPr>
          <p:cNvPr id="16" name="Text Placeholder 15"/>
          <p:cNvSpPr>
            <a:spLocks noGrp="1"/>
          </p:cNvSpPr>
          <p:nvPr>
            <p:ph type="body" sz="quarter" idx="27"/>
          </p:nvPr>
        </p:nvSpPr>
        <p:spPr>
          <a:xfrm>
            <a:off x="484431" y="3929825"/>
            <a:ext cx="2367642" cy="183767"/>
          </a:xfrm>
          <a:solidFill>
            <a:schemeClr val="tx1"/>
          </a:solidFill>
        </p:spPr>
        <p:txBody>
          <a:bodyPr/>
          <a:lstStyle/>
          <a:p>
            <a:pPr marL="322678" indent="-322678" defTabSz="860475">
              <a:defRPr/>
            </a:pPr>
            <a:r>
              <a:rPr lang="en-US" sz="900" dirty="0">
                <a:latin typeface="Trebuchet MS" panose="020B0703020202090204" pitchFamily="34" charset="0"/>
              </a:rPr>
              <a:t>Wireless System Components</a:t>
            </a:r>
          </a:p>
        </p:txBody>
      </p:sp>
      <p:sp>
        <p:nvSpPr>
          <p:cNvPr id="20" name="Text Placeholder 19"/>
          <p:cNvSpPr>
            <a:spLocks noGrp="1"/>
          </p:cNvSpPr>
          <p:nvPr>
            <p:ph type="body" sz="quarter" idx="95"/>
          </p:nvPr>
        </p:nvSpPr>
        <p:spPr/>
        <p:txBody>
          <a:bodyPr/>
          <a:lstStyle/>
          <a:p>
            <a:pPr marL="322678" indent="-322678" defTabSz="860475">
              <a:defRPr/>
            </a:pPr>
            <a:endParaRPr lang="en-US"/>
          </a:p>
        </p:txBody>
      </p:sp>
      <p:sp>
        <p:nvSpPr>
          <p:cNvPr id="10261" name="Text Placeholder 21"/>
          <p:cNvSpPr>
            <a:spLocks noGrp="1"/>
          </p:cNvSpPr>
          <p:nvPr>
            <p:ph type="body" sz="quarter" idx="107"/>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pic>
        <p:nvPicPr>
          <p:cNvPr id="6" name="Picture Placeholder 5"/>
          <p:cNvPicPr>
            <a:picLocks noGrp="1" noChangeAspect="1"/>
          </p:cNvPicPr>
          <p:nvPr>
            <p:ph type="pic" sz="quarter" idx="115"/>
          </p:nvPr>
        </p:nvPicPr>
        <p:blipFill>
          <a:blip r:embed="rId3"/>
          <a:srcRect t="20096" b="20096"/>
          <a:stretch>
            <a:fillRect/>
          </a:stretch>
        </p:blipFill>
        <p:spPr bwMode="auto">
          <a:ln>
            <a:miter lim="800000"/>
            <a:headEnd/>
            <a:tailEnd/>
          </a:ln>
        </p:spPr>
      </p:pic>
      <p:pic>
        <p:nvPicPr>
          <p:cNvPr id="7" name="Picture Placeholder 6"/>
          <p:cNvPicPr>
            <a:picLocks noGrp="1" noChangeAspect="1"/>
          </p:cNvPicPr>
          <p:nvPr>
            <p:ph type="pic" sz="quarter" idx="126"/>
          </p:nvPr>
        </p:nvPicPr>
        <p:blipFill>
          <a:blip r:embed="rId3"/>
          <a:srcRect t="20096" b="20096"/>
          <a:stretch>
            <a:fillRect/>
          </a:stretch>
        </p:blipFill>
        <p:spPr bwMode="auto">
          <a:ln>
            <a:miter lim="800000"/>
            <a:headEnd/>
            <a:tailEnd/>
          </a:ln>
        </p:spPr>
      </p:pic>
      <p:pic>
        <p:nvPicPr>
          <p:cNvPr id="8" name="Picture Placeholder 7">
            <a:extLst>
              <a:ext uri="{FF2B5EF4-FFF2-40B4-BE49-F238E27FC236}">
                <a16:creationId xmlns:a16="http://schemas.microsoft.com/office/drawing/2014/main" id="{3B13CFC5-0B05-8643-BC42-E86B12C19448}"/>
              </a:ext>
            </a:extLst>
          </p:cNvPr>
          <p:cNvPicPr>
            <a:picLocks noGrp="1" noChangeAspect="1"/>
          </p:cNvPicPr>
          <p:nvPr>
            <p:ph type="pic" sz="quarter" idx="127"/>
          </p:nvPr>
        </p:nvPicPr>
        <p:blipFill>
          <a:blip r:embed="rId4"/>
          <a:srcRect l="4417" r="4417"/>
          <a:stretch>
            <a:fillRect/>
          </a:stretch>
        </p:blipFill>
        <p:spPr bwMode="auto">
          <a:ln>
            <a:miter lim="800000"/>
            <a:headEnd/>
            <a:tailEnd/>
          </a:ln>
        </p:spPr>
      </p:pic>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pic>
        <p:nvPicPr>
          <p:cNvPr id="12" name="Picture Placeholder 11">
            <a:extLst>
              <a:ext uri="{FF2B5EF4-FFF2-40B4-BE49-F238E27FC236}">
                <a16:creationId xmlns:a16="http://schemas.microsoft.com/office/drawing/2014/main" id="{DD696B99-46CE-CC47-9DE7-AA2070564FE8}"/>
              </a:ext>
            </a:extLst>
          </p:cNvPr>
          <p:cNvPicPr>
            <a:picLocks noGrp="1" noChangeAspect="1"/>
          </p:cNvPicPr>
          <p:nvPr>
            <p:ph type="pic" sz="quarter" idx="134"/>
          </p:nvPr>
        </p:nvPicPr>
        <p:blipFill>
          <a:blip r:embed="rId5"/>
          <a:srcRect t="6493" b="6493"/>
          <a:stretch>
            <a:fillRect/>
          </a:stretch>
        </p:blipFill>
        <p:spPr bwMode="auto">
          <a:xfrm>
            <a:off x="3712284" y="3576234"/>
            <a:ext cx="1633017" cy="1342823"/>
          </a:xfrm>
          <a:ln>
            <a:miter lim="800000"/>
            <a:headEnd/>
            <a:tailEnd/>
          </a:ln>
        </p:spPr>
      </p:pic>
      <p:sp>
        <p:nvSpPr>
          <p:cNvPr id="44" name="Text Placeholder 43"/>
          <p:cNvSpPr>
            <a:spLocks noGrp="1"/>
          </p:cNvSpPr>
          <p:nvPr>
            <p:ph type="body" sz="quarter" idx="136"/>
          </p:nvPr>
        </p:nvSpPr>
        <p:spPr/>
        <p:txBody>
          <a:bodyPr/>
          <a:lstStyle/>
          <a:p>
            <a:pPr marL="322678" indent="-322678" defTabSz="860475">
              <a:defRPr/>
            </a:pPr>
            <a:endParaRPr lang="en-US"/>
          </a:p>
        </p:txBody>
      </p:sp>
      <p:sp>
        <p:nvSpPr>
          <p:cNvPr id="45" name="Text Placeholder 44"/>
          <p:cNvSpPr>
            <a:spLocks noGrp="1"/>
          </p:cNvSpPr>
          <p:nvPr>
            <p:ph type="body" sz="quarter" idx="137"/>
          </p:nvPr>
        </p:nvSpPr>
        <p:spPr/>
        <p:txBody>
          <a:bodyPr/>
          <a:lstStyle/>
          <a:p>
            <a:pPr marL="322678" indent="-322678" defTabSz="860475">
              <a:defRPr/>
            </a:pPr>
            <a:endParaRPr lang="en-US"/>
          </a:p>
        </p:txBody>
      </p:sp>
      <p:sp>
        <p:nvSpPr>
          <p:cNvPr id="46" name="Text Placeholder 45"/>
          <p:cNvSpPr>
            <a:spLocks noGrp="1"/>
          </p:cNvSpPr>
          <p:nvPr>
            <p:ph type="body" sz="quarter" idx="138"/>
          </p:nvPr>
        </p:nvSpPr>
        <p:spPr/>
        <p:txBody>
          <a:bodyPr/>
          <a:lstStyle/>
          <a:p>
            <a:pPr marL="322678" indent="-322678" defTabSz="860475">
              <a:defRPr/>
            </a:pPr>
            <a:endParaRPr lang="en-US"/>
          </a:p>
        </p:txBody>
      </p:sp>
      <p:sp>
        <p:nvSpPr>
          <p:cNvPr id="47" name="Text Placeholder 46"/>
          <p:cNvSpPr>
            <a:spLocks noGrp="1"/>
          </p:cNvSpPr>
          <p:nvPr>
            <p:ph type="body" sz="quarter" idx="139"/>
          </p:nvPr>
        </p:nvSpPr>
        <p:spPr/>
        <p:txBody>
          <a:bodyPr/>
          <a:lstStyle/>
          <a:p>
            <a:pPr marL="322678" indent="-322678" defTabSz="860475">
              <a:defRPr/>
            </a:pPr>
            <a:endParaRPr lang="en-US"/>
          </a:p>
        </p:txBody>
      </p:sp>
      <p:sp>
        <p:nvSpPr>
          <p:cNvPr id="48" name="Text Placeholder 47"/>
          <p:cNvSpPr>
            <a:spLocks noGrp="1"/>
          </p:cNvSpPr>
          <p:nvPr>
            <p:ph type="body" sz="quarter" idx="140"/>
          </p:nvPr>
        </p:nvSpPr>
        <p:spPr/>
        <p:txBody>
          <a:bodyPr/>
          <a:lstStyle/>
          <a:p>
            <a:pPr marL="322678" indent="-322678" defTabSz="860475">
              <a:defRPr/>
            </a:pPr>
            <a:endParaRPr lang="en-US"/>
          </a:p>
        </p:txBody>
      </p:sp>
      <p:sp>
        <p:nvSpPr>
          <p:cNvPr id="49" name="Text Placeholder 48"/>
          <p:cNvSpPr>
            <a:spLocks noGrp="1"/>
          </p:cNvSpPr>
          <p:nvPr>
            <p:ph type="body" sz="quarter" idx="141"/>
          </p:nvPr>
        </p:nvSpPr>
        <p:spPr/>
        <p:txBody>
          <a:bodyPr/>
          <a:lstStyle/>
          <a:p>
            <a:pPr marL="322678" indent="-322678" defTabSz="860475">
              <a:defRPr/>
            </a:pPr>
            <a:endParaRPr lang="en-US"/>
          </a:p>
        </p:txBody>
      </p:sp>
      <p:sp>
        <p:nvSpPr>
          <p:cNvPr id="50" name="Text Placeholder 49"/>
          <p:cNvSpPr>
            <a:spLocks noGrp="1"/>
          </p:cNvSpPr>
          <p:nvPr>
            <p:ph type="body" sz="quarter" idx="142"/>
          </p:nvPr>
        </p:nvSpPr>
        <p:spPr/>
        <p:txBody>
          <a:bodyPr/>
          <a:lstStyle/>
          <a:p>
            <a:pPr marL="322678" indent="-322678" defTabSz="860475">
              <a:defRPr/>
            </a:pPr>
            <a:endParaRPr lang="en-US"/>
          </a:p>
        </p:txBody>
      </p:sp>
      <p:sp>
        <p:nvSpPr>
          <p:cNvPr id="51" name="Text Placeholder 50"/>
          <p:cNvSpPr>
            <a:spLocks noGrp="1"/>
          </p:cNvSpPr>
          <p:nvPr>
            <p:ph type="body" sz="quarter" idx="143"/>
          </p:nvPr>
        </p:nvSpPr>
        <p:spPr/>
        <p:txBody>
          <a:bodyPr/>
          <a:lstStyle/>
          <a:p>
            <a:pPr marL="322678" indent="-322678" defTabSz="860475">
              <a:defRPr/>
            </a:pPr>
            <a:endParaRPr lang="en-US"/>
          </a:p>
        </p:txBody>
      </p:sp>
      <p:sp>
        <p:nvSpPr>
          <p:cNvPr id="52" name="Text Placeholder 51"/>
          <p:cNvSpPr>
            <a:spLocks noGrp="1"/>
          </p:cNvSpPr>
          <p:nvPr>
            <p:ph type="body" sz="quarter" idx="144"/>
          </p:nvPr>
        </p:nvSpPr>
        <p:spPr/>
        <p:txBody>
          <a:bodyPr/>
          <a:lstStyle/>
          <a:p>
            <a:pPr marL="322678" indent="-322678" defTabSz="860475">
              <a:defRPr/>
            </a:pPr>
            <a:endParaRPr lang="en-US"/>
          </a:p>
        </p:txBody>
      </p:sp>
      <p:sp>
        <p:nvSpPr>
          <p:cNvPr id="53" name="Text Placeholder 52"/>
          <p:cNvSpPr>
            <a:spLocks noGrp="1"/>
          </p:cNvSpPr>
          <p:nvPr>
            <p:ph type="body" sz="quarter" idx="145"/>
          </p:nvPr>
        </p:nvSpPr>
        <p:spPr/>
        <p:txBody>
          <a:bodyPr/>
          <a:lstStyle/>
          <a:p>
            <a:pPr marL="322678" indent="-322678" defTabSz="860475">
              <a:defRPr/>
            </a:pPr>
            <a:endParaRPr lang="en-US"/>
          </a:p>
        </p:txBody>
      </p:sp>
      <p:sp>
        <p:nvSpPr>
          <p:cNvPr id="54" name="Text Placeholder 53"/>
          <p:cNvSpPr>
            <a:spLocks noGrp="1"/>
          </p:cNvSpPr>
          <p:nvPr>
            <p:ph type="body" sz="quarter" idx="146"/>
          </p:nvPr>
        </p:nvSpPr>
        <p:spPr/>
        <p:txBody>
          <a:bodyPr/>
          <a:lstStyle/>
          <a:p>
            <a:pPr marL="322678" indent="-322678" defTabSz="860475">
              <a:defRPr/>
            </a:pPr>
            <a:endParaRPr lang="en-US"/>
          </a:p>
        </p:txBody>
      </p:sp>
      <p:sp>
        <p:nvSpPr>
          <p:cNvPr id="55" name="Text Placeholder 54"/>
          <p:cNvSpPr>
            <a:spLocks noGrp="1"/>
          </p:cNvSpPr>
          <p:nvPr>
            <p:ph type="body" sz="quarter" idx="147"/>
          </p:nvPr>
        </p:nvSpPr>
        <p:spPr/>
        <p:txBody>
          <a:bodyPr/>
          <a:lstStyle/>
          <a:p>
            <a:pPr marL="322678" indent="-322678" defTabSz="860475">
              <a:defRPr/>
            </a:pPr>
            <a:endParaRPr lang="en-US"/>
          </a:p>
        </p:txBody>
      </p:sp>
      <p:sp>
        <p:nvSpPr>
          <p:cNvPr id="2" name="Rectangle 1">
            <a:extLst>
              <a:ext uri="{FF2B5EF4-FFF2-40B4-BE49-F238E27FC236}">
                <a16:creationId xmlns:a16="http://schemas.microsoft.com/office/drawing/2014/main" id="{0D201DE9-BA93-9545-9B57-0AF3741D6DDE}"/>
              </a:ext>
            </a:extLst>
          </p:cNvPr>
          <p:cNvSpPr/>
          <p:nvPr/>
        </p:nvSpPr>
        <p:spPr>
          <a:xfrm>
            <a:off x="431063" y="311872"/>
            <a:ext cx="8242339" cy="1093510"/>
          </a:xfrm>
          <a:prstGeom prst="rect">
            <a:avLst/>
          </a:prstGeom>
        </p:spPr>
        <p:txBody>
          <a:bodyPr wrap="square" lIns="31373" tIns="15687" rIns="31373" bIns="15687">
            <a:spAutoFit/>
          </a:bodyPr>
          <a:lstStyle/>
          <a:p>
            <a:pPr algn="ctr"/>
            <a:r>
              <a:rPr lang="en-US" b="1" dirty="0">
                <a:latin typeface="Trebuchet MS" panose="020B0703020202090204" pitchFamily="34" charset="0"/>
              </a:rPr>
              <a:t>Wireless Peripheral Nerve Stimulation of Tibial Nerve for </a:t>
            </a:r>
          </a:p>
          <a:p>
            <a:pPr algn="ctr"/>
            <a:r>
              <a:rPr lang="en-US" b="1" dirty="0">
                <a:latin typeface="Trebuchet MS" panose="020B0703020202090204" pitchFamily="34" charset="0"/>
              </a:rPr>
              <a:t>Complex Regional Pain Syndrome (CRPS)</a:t>
            </a:r>
            <a:endParaRPr lang="en-US" dirty="0">
              <a:latin typeface="Trebuchet MS" panose="020B0703020202090204" pitchFamily="34" charset="0"/>
            </a:endParaRPr>
          </a:p>
          <a:p>
            <a:pPr algn="ctr"/>
            <a:r>
              <a:rPr lang="en-US" sz="1400" b="1" dirty="0">
                <a:latin typeface="Trebuchet MS" panose="020B0703020202090204" pitchFamily="34" charset="0"/>
              </a:rPr>
              <a:t>Hassan Chahadeh, MD</a:t>
            </a:r>
            <a:r>
              <a:rPr lang="en-US" sz="1400" b="1" baseline="30000" dirty="0">
                <a:latin typeface="Trebuchet MS" panose="020B0703020202090204" pitchFamily="34" charset="0"/>
              </a:rPr>
              <a:t>1</a:t>
            </a:r>
            <a:r>
              <a:rPr lang="en-US" sz="1400" b="1" dirty="0">
                <a:latin typeface="Trebuchet MS" panose="020B0703020202090204" pitchFamily="34" charset="0"/>
              </a:rPr>
              <a:t> and Erwin Lo, MD</a:t>
            </a:r>
            <a:r>
              <a:rPr lang="en-US" sz="1400" b="1" baseline="30000" dirty="0">
                <a:latin typeface="Trebuchet MS" panose="020B0703020202090204" pitchFamily="34" charset="0"/>
              </a:rPr>
              <a:t>2</a:t>
            </a:r>
            <a:r>
              <a:rPr lang="de-DE" sz="1400" b="1" i="1" baseline="30000" dirty="0">
                <a:solidFill>
                  <a:srgbClr val="0070C0"/>
                </a:solidFill>
                <a:latin typeface="Trebuchet MS" panose="020B0703020202090204" pitchFamily="34" charset="0"/>
              </a:rPr>
              <a:t>	</a:t>
            </a:r>
          </a:p>
          <a:p>
            <a:pPr algn="ctr">
              <a:spcBef>
                <a:spcPts val="600"/>
              </a:spcBef>
              <a:spcAft>
                <a:spcPts val="600"/>
              </a:spcAft>
            </a:pPr>
            <a:r>
              <a:rPr lang="de-DE" sz="1200" i="1" dirty="0">
                <a:solidFill>
                  <a:srgbClr val="0070C0"/>
                </a:solidFill>
                <a:latin typeface="Trebuchet MS" panose="020B0703020202090204" pitchFamily="34" charset="0"/>
              </a:rPr>
              <a:t>*</a:t>
            </a:r>
            <a:r>
              <a:rPr lang="de-DE" sz="1200" i="1" dirty="0" err="1">
                <a:solidFill>
                  <a:srgbClr val="0070C0"/>
                </a:solidFill>
                <a:latin typeface="Trebuchet MS" panose="020B0703020202090204" pitchFamily="34" charset="0"/>
              </a:rPr>
              <a:t>Presenting</a:t>
            </a:r>
            <a:r>
              <a:rPr lang="de-DE" sz="1200" i="1" dirty="0">
                <a:solidFill>
                  <a:srgbClr val="0070C0"/>
                </a:solidFill>
                <a:latin typeface="Trebuchet MS" panose="020B0703020202090204" pitchFamily="34" charset="0"/>
              </a:rPr>
              <a:t> </a:t>
            </a:r>
            <a:r>
              <a:rPr lang="de-DE" sz="1200" i="1" dirty="0" err="1">
                <a:solidFill>
                  <a:srgbClr val="0070C0"/>
                </a:solidFill>
                <a:latin typeface="Trebuchet MS" panose="020B0703020202090204" pitchFamily="34" charset="0"/>
              </a:rPr>
              <a:t>Author</a:t>
            </a:r>
            <a:r>
              <a:rPr lang="de-DE" sz="1200" i="1" dirty="0">
                <a:solidFill>
                  <a:srgbClr val="0070C0"/>
                </a:solidFill>
                <a:latin typeface="Trebuchet MS" panose="020B0703020202090204" pitchFamily="34" charset="0"/>
              </a:rPr>
              <a:t>: Hassan </a:t>
            </a:r>
            <a:r>
              <a:rPr lang="de-DE" sz="1200" i="1" dirty="0" err="1">
                <a:solidFill>
                  <a:srgbClr val="0070C0"/>
                </a:solidFill>
                <a:latin typeface="Trebuchet MS" panose="020B0703020202090204" pitchFamily="34" charset="0"/>
              </a:rPr>
              <a:t>Chahadeh</a:t>
            </a:r>
            <a:r>
              <a:rPr lang="de-DE" sz="1200" i="1" dirty="0">
                <a:solidFill>
                  <a:srgbClr val="0070C0"/>
                </a:solidFill>
                <a:latin typeface="Trebuchet MS" panose="020B0703020202090204" pitchFamily="34" charset="0"/>
              </a:rPr>
              <a:t>, MD</a:t>
            </a:r>
          </a:p>
        </p:txBody>
      </p:sp>
      <p:sp>
        <p:nvSpPr>
          <p:cNvPr id="5" name="TextBox 4">
            <a:extLst>
              <a:ext uri="{FF2B5EF4-FFF2-40B4-BE49-F238E27FC236}">
                <a16:creationId xmlns:a16="http://schemas.microsoft.com/office/drawing/2014/main" id="{A86F08DC-E04C-5644-B533-A06F3AC59D57}"/>
              </a:ext>
            </a:extLst>
          </p:cNvPr>
          <p:cNvSpPr txBox="1"/>
          <p:nvPr/>
        </p:nvSpPr>
        <p:spPr>
          <a:xfrm>
            <a:off x="214184" y="197708"/>
            <a:ext cx="341760" cy="276999"/>
          </a:xfrm>
          <a:prstGeom prst="rect">
            <a:avLst/>
          </a:prstGeom>
          <a:noFill/>
        </p:spPr>
        <p:txBody>
          <a:bodyPr wrap="none" rtlCol="0">
            <a:spAutoFit/>
          </a:bodyPr>
          <a:lstStyle/>
          <a:p>
            <a:r>
              <a:rPr lang="en-US" sz="1200" dirty="0"/>
              <a:t>72</a:t>
            </a:r>
          </a:p>
        </p:txBody>
      </p:sp>
      <p:sp>
        <p:nvSpPr>
          <p:cNvPr id="58" name="Rechteck 73">
            <a:extLst>
              <a:ext uri="{FF2B5EF4-FFF2-40B4-BE49-F238E27FC236}">
                <a16:creationId xmlns:a16="http://schemas.microsoft.com/office/drawing/2014/main" id="{8169C46E-D8AE-9345-BD1D-B0EB1B104A4A}"/>
              </a:ext>
            </a:extLst>
          </p:cNvPr>
          <p:cNvSpPr txBox="1">
            <a:spLocks/>
          </p:cNvSpPr>
          <p:nvPr/>
        </p:nvSpPr>
        <p:spPr>
          <a:xfrm>
            <a:off x="598350" y="4189408"/>
            <a:ext cx="2094177" cy="229007"/>
          </a:xfrm>
          <a:prstGeom prst="rect">
            <a:avLst/>
          </a:prstGeom>
        </p:spPr>
        <p:txBody>
          <a:bodyPr vert="horz" wrap="square" lIns="44816" tIns="44816" rIns="44816" bIns="44816" rtlCol="0">
            <a:spAutoFit/>
          </a:bodyPr>
          <a:lstStyle>
            <a:lvl1pPr marL="0" indent="0" algn="l" defTabSz="457200" rtl="0" eaLnBrk="1" latinLnBrk="0" hangingPunct="1">
              <a:spcBef>
                <a:spcPct val="20000"/>
              </a:spcBef>
              <a:buFont typeface="Arial"/>
              <a:buNone/>
              <a:defRPr sz="500" kern="1200">
                <a:solidFill>
                  <a:schemeClr val="tx1"/>
                </a:solidFill>
                <a:latin typeface="Trebuchet MS" pitchFamily="34" charset="0"/>
                <a:ea typeface="+mn-ea"/>
                <a:cs typeface="+mn-cs"/>
              </a:defRPr>
            </a:lvl1pPr>
            <a:lvl2pPr marL="291307" indent="-112041" algn="l" defTabSz="457200" rtl="0" eaLnBrk="1" latinLnBrk="0" hangingPunct="1">
              <a:spcBef>
                <a:spcPct val="20000"/>
              </a:spcBef>
              <a:buFont typeface="Arial"/>
              <a:buChar char="–"/>
              <a:defRPr sz="500" kern="1200">
                <a:solidFill>
                  <a:schemeClr val="tx1"/>
                </a:solidFill>
                <a:latin typeface="Trebuchet MS" pitchFamily="34" charset="0"/>
                <a:ea typeface="+mn-ea"/>
                <a:cs typeface="+mn-cs"/>
              </a:defRPr>
            </a:lvl2pPr>
            <a:lvl3pPr marL="403348" indent="-112041" algn="l" defTabSz="457200" rtl="0" eaLnBrk="1" latinLnBrk="0" hangingPunct="1">
              <a:spcBef>
                <a:spcPct val="20000"/>
              </a:spcBef>
              <a:buFont typeface="Arial"/>
              <a:buChar char="•"/>
              <a:defRPr sz="500" kern="1200">
                <a:solidFill>
                  <a:schemeClr val="tx1"/>
                </a:solidFill>
                <a:latin typeface="Trebuchet MS" pitchFamily="34" charset="0"/>
                <a:ea typeface="+mn-ea"/>
                <a:cs typeface="+mn-cs"/>
              </a:defRPr>
            </a:lvl3pPr>
            <a:lvl4pPr marL="526593" indent="-123245" algn="l" defTabSz="457200" rtl="0" eaLnBrk="1" latinLnBrk="0" hangingPunct="1">
              <a:spcBef>
                <a:spcPct val="20000"/>
              </a:spcBef>
              <a:buFont typeface="Arial"/>
              <a:buChar char="–"/>
              <a:defRPr sz="500" kern="1200">
                <a:solidFill>
                  <a:schemeClr val="tx1"/>
                </a:solidFill>
                <a:latin typeface="Trebuchet MS" pitchFamily="34" charset="0"/>
                <a:ea typeface="+mn-ea"/>
                <a:cs typeface="+mn-cs"/>
              </a:defRPr>
            </a:lvl4pPr>
            <a:lvl5pPr marL="616226" indent="-89633" algn="l" defTabSz="457200" rtl="0" eaLnBrk="1" latinLnBrk="0" hangingPunct="1">
              <a:spcBef>
                <a:spcPct val="20000"/>
              </a:spcBef>
              <a:buFont typeface="Arial"/>
              <a:buChar char="»"/>
              <a:defRPr sz="500" kern="1200">
                <a:solidFill>
                  <a:schemeClr val="tx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900" b="1" dirty="0">
                <a:latin typeface="Arial"/>
                <a:cs typeface="Arial"/>
              </a:rPr>
              <a:t>Fig.1  System Components</a:t>
            </a:r>
            <a:endParaRPr lang="de-DE" sz="900" b="1" dirty="0">
              <a:latin typeface="Arial"/>
              <a:cs typeface="Arial"/>
            </a:endParaRPr>
          </a:p>
        </p:txBody>
      </p:sp>
      <p:pic>
        <p:nvPicPr>
          <p:cNvPr id="59" name="Picture 58">
            <a:extLst>
              <a:ext uri="{FF2B5EF4-FFF2-40B4-BE49-F238E27FC236}">
                <a16:creationId xmlns:a16="http://schemas.microsoft.com/office/drawing/2014/main" id="{571E9124-9259-3E41-A84B-D6BACB60E024}"/>
              </a:ext>
            </a:extLst>
          </p:cNvPr>
          <p:cNvPicPr>
            <a:picLocks noChangeAspect="1"/>
          </p:cNvPicPr>
          <p:nvPr/>
        </p:nvPicPr>
        <p:blipFill>
          <a:blip r:embed="rId6"/>
          <a:stretch>
            <a:fillRect/>
          </a:stretch>
        </p:blipFill>
        <p:spPr>
          <a:xfrm>
            <a:off x="461485" y="4476177"/>
            <a:ext cx="697940" cy="927417"/>
          </a:xfrm>
          <a:prstGeom prst="rect">
            <a:avLst/>
          </a:prstGeom>
        </p:spPr>
      </p:pic>
      <p:pic>
        <p:nvPicPr>
          <p:cNvPr id="60" name="Picture 59">
            <a:extLst>
              <a:ext uri="{FF2B5EF4-FFF2-40B4-BE49-F238E27FC236}">
                <a16:creationId xmlns:a16="http://schemas.microsoft.com/office/drawing/2014/main" id="{A49255AA-507D-744B-A23B-3EA2B0002D8C}"/>
              </a:ext>
            </a:extLst>
          </p:cNvPr>
          <p:cNvPicPr>
            <a:picLocks noChangeAspect="1"/>
          </p:cNvPicPr>
          <p:nvPr/>
        </p:nvPicPr>
        <p:blipFill>
          <a:blip r:embed="rId7"/>
          <a:stretch>
            <a:fillRect/>
          </a:stretch>
        </p:blipFill>
        <p:spPr>
          <a:xfrm>
            <a:off x="1239146" y="4709032"/>
            <a:ext cx="726868" cy="777795"/>
          </a:xfrm>
          <a:prstGeom prst="rect">
            <a:avLst/>
          </a:prstGeom>
        </p:spPr>
      </p:pic>
      <p:pic>
        <p:nvPicPr>
          <p:cNvPr id="61" name="Picture 60">
            <a:extLst>
              <a:ext uri="{FF2B5EF4-FFF2-40B4-BE49-F238E27FC236}">
                <a16:creationId xmlns:a16="http://schemas.microsoft.com/office/drawing/2014/main" id="{1515B92E-2AAB-0A4B-87E7-F4AC435F3F29}"/>
              </a:ext>
            </a:extLst>
          </p:cNvPr>
          <p:cNvPicPr>
            <a:picLocks noChangeAspect="1"/>
          </p:cNvPicPr>
          <p:nvPr/>
        </p:nvPicPr>
        <p:blipFill>
          <a:blip r:embed="rId8"/>
          <a:stretch>
            <a:fillRect/>
          </a:stretch>
        </p:blipFill>
        <p:spPr>
          <a:xfrm>
            <a:off x="1954285" y="4642726"/>
            <a:ext cx="911887" cy="654838"/>
          </a:xfrm>
          <a:prstGeom prst="rect">
            <a:avLst/>
          </a:prstGeom>
        </p:spPr>
      </p:pic>
      <p:sp>
        <p:nvSpPr>
          <p:cNvPr id="62" name="TextBox 61">
            <a:extLst>
              <a:ext uri="{FF2B5EF4-FFF2-40B4-BE49-F238E27FC236}">
                <a16:creationId xmlns:a16="http://schemas.microsoft.com/office/drawing/2014/main" id="{3DB04737-5C90-6246-8524-A48CD5B6FCDE}"/>
              </a:ext>
            </a:extLst>
          </p:cNvPr>
          <p:cNvSpPr txBox="1"/>
          <p:nvPr/>
        </p:nvSpPr>
        <p:spPr>
          <a:xfrm>
            <a:off x="369628" y="5467285"/>
            <a:ext cx="1002198" cy="369332"/>
          </a:xfrm>
          <a:prstGeom prst="rect">
            <a:avLst/>
          </a:prstGeom>
          <a:noFill/>
        </p:spPr>
        <p:txBody>
          <a:bodyPr wrap="none" rtlCol="0">
            <a:spAutoFit/>
          </a:bodyPr>
          <a:lstStyle/>
          <a:p>
            <a:pPr algn="ctr"/>
            <a:r>
              <a:rPr lang="en-US" sz="900" b="1" dirty="0">
                <a:latin typeface="Trebuchet MS" panose="020B0703020202090204" pitchFamily="34" charset="0"/>
              </a:rPr>
              <a:t>Programmer &amp; </a:t>
            </a:r>
          </a:p>
          <a:p>
            <a:pPr algn="ctr"/>
            <a:r>
              <a:rPr lang="en-US" sz="900" b="1" dirty="0">
                <a:latin typeface="Trebuchet MS" panose="020B0703020202090204" pitchFamily="34" charset="0"/>
              </a:rPr>
              <a:t>Controller</a:t>
            </a:r>
          </a:p>
        </p:txBody>
      </p:sp>
      <p:sp>
        <p:nvSpPr>
          <p:cNvPr id="63" name="TextBox 62">
            <a:extLst>
              <a:ext uri="{FF2B5EF4-FFF2-40B4-BE49-F238E27FC236}">
                <a16:creationId xmlns:a16="http://schemas.microsoft.com/office/drawing/2014/main" id="{31D73BEB-C03B-1143-AC44-B2E6AF5FC1F6}"/>
              </a:ext>
            </a:extLst>
          </p:cNvPr>
          <p:cNvSpPr txBox="1"/>
          <p:nvPr/>
        </p:nvSpPr>
        <p:spPr>
          <a:xfrm>
            <a:off x="1339515" y="5556036"/>
            <a:ext cx="708848" cy="507831"/>
          </a:xfrm>
          <a:prstGeom prst="rect">
            <a:avLst/>
          </a:prstGeom>
          <a:noFill/>
        </p:spPr>
        <p:txBody>
          <a:bodyPr wrap="none" rtlCol="0">
            <a:spAutoFit/>
          </a:bodyPr>
          <a:lstStyle/>
          <a:p>
            <a:r>
              <a:rPr lang="en-US" sz="900" b="1" dirty="0">
                <a:latin typeface="Trebuchet MS" panose="020B0703020202090204" pitchFamily="34" charset="0"/>
              </a:rPr>
              <a:t>Wearable</a:t>
            </a:r>
          </a:p>
          <a:p>
            <a:r>
              <a:rPr lang="en-US" sz="900" b="1" dirty="0">
                <a:latin typeface="Trebuchet MS" panose="020B0703020202090204" pitchFamily="34" charset="0"/>
              </a:rPr>
              <a:t> Antenna </a:t>
            </a:r>
          </a:p>
          <a:p>
            <a:r>
              <a:rPr lang="en-US" sz="900" b="1" dirty="0">
                <a:latin typeface="Trebuchet MS" panose="020B0703020202090204" pitchFamily="34" charset="0"/>
              </a:rPr>
              <a:t>Assembly</a:t>
            </a:r>
          </a:p>
        </p:txBody>
      </p:sp>
      <p:sp>
        <p:nvSpPr>
          <p:cNvPr id="64" name="TextBox 63">
            <a:extLst>
              <a:ext uri="{FF2B5EF4-FFF2-40B4-BE49-F238E27FC236}">
                <a16:creationId xmlns:a16="http://schemas.microsoft.com/office/drawing/2014/main" id="{88B2EC2B-BF22-834C-9246-8B9572A1FF33}"/>
              </a:ext>
            </a:extLst>
          </p:cNvPr>
          <p:cNvSpPr txBox="1"/>
          <p:nvPr/>
        </p:nvSpPr>
        <p:spPr>
          <a:xfrm>
            <a:off x="1979894" y="5354828"/>
            <a:ext cx="901209" cy="369332"/>
          </a:xfrm>
          <a:prstGeom prst="rect">
            <a:avLst/>
          </a:prstGeom>
          <a:noFill/>
        </p:spPr>
        <p:txBody>
          <a:bodyPr wrap="none" rtlCol="0">
            <a:spAutoFit/>
          </a:bodyPr>
          <a:lstStyle/>
          <a:p>
            <a:pPr algn="ctr"/>
            <a:r>
              <a:rPr lang="en-US" sz="900" b="1" dirty="0">
                <a:latin typeface="Trebuchet MS" panose="020B0703020202090204" pitchFamily="34" charset="0"/>
              </a:rPr>
              <a:t>Stimulator &amp; </a:t>
            </a:r>
          </a:p>
          <a:p>
            <a:pPr algn="ctr"/>
            <a:r>
              <a:rPr lang="en-US" sz="900" b="1" dirty="0">
                <a:latin typeface="Trebuchet MS" panose="020B0703020202090204" pitchFamily="34" charset="0"/>
              </a:rPr>
              <a:t>Receiver</a:t>
            </a:r>
          </a:p>
        </p:txBody>
      </p:sp>
      <p:graphicFrame>
        <p:nvGraphicFramePr>
          <p:cNvPr id="3" name="Chart 2">
            <a:extLst>
              <a:ext uri="{FF2B5EF4-FFF2-40B4-BE49-F238E27FC236}">
                <a16:creationId xmlns:a16="http://schemas.microsoft.com/office/drawing/2014/main" id="{B3C5C9CF-C52C-024C-9462-F48F263B6BFB}"/>
              </a:ext>
            </a:extLst>
          </p:cNvPr>
          <p:cNvGraphicFramePr/>
          <p:nvPr>
            <p:extLst>
              <p:ext uri="{D42A27DB-BD31-4B8C-83A1-F6EECF244321}">
                <p14:modId xmlns:p14="http://schemas.microsoft.com/office/powerpoint/2010/main" val="2853343758"/>
              </p:ext>
            </p:extLst>
          </p:nvPr>
        </p:nvGraphicFramePr>
        <p:xfrm>
          <a:off x="6337553" y="1728341"/>
          <a:ext cx="1654249" cy="2453788"/>
        </p:xfrm>
        <a:graphic>
          <a:graphicData uri="http://schemas.openxmlformats.org/drawingml/2006/chart">
            <c:chart xmlns:c="http://schemas.openxmlformats.org/drawingml/2006/chart" xmlns:r="http://schemas.openxmlformats.org/officeDocument/2006/relationships" r:id="rId9"/>
          </a:graphicData>
        </a:graphic>
      </p:graphicFrame>
      <p:sp>
        <p:nvSpPr>
          <p:cNvPr id="56" name="Rechteck 73">
            <a:extLst>
              <a:ext uri="{FF2B5EF4-FFF2-40B4-BE49-F238E27FC236}">
                <a16:creationId xmlns:a16="http://schemas.microsoft.com/office/drawing/2014/main" id="{26D513C8-D862-6A4D-ACB7-0DF1C3EA4799}"/>
              </a:ext>
            </a:extLst>
          </p:cNvPr>
          <p:cNvSpPr txBox="1">
            <a:spLocks/>
          </p:cNvSpPr>
          <p:nvPr/>
        </p:nvSpPr>
        <p:spPr>
          <a:xfrm>
            <a:off x="3467205" y="3301940"/>
            <a:ext cx="2094177" cy="229007"/>
          </a:xfrm>
          <a:prstGeom prst="rect">
            <a:avLst/>
          </a:prstGeom>
        </p:spPr>
        <p:txBody>
          <a:bodyPr vert="horz" wrap="square" lIns="44816" tIns="44816" rIns="44816" bIns="44816" rtlCol="0">
            <a:spAutoFit/>
          </a:bodyPr>
          <a:lstStyle>
            <a:lvl1pPr marL="0" indent="0" algn="l" defTabSz="457200" rtl="0" eaLnBrk="1" latinLnBrk="0" hangingPunct="1">
              <a:spcBef>
                <a:spcPct val="20000"/>
              </a:spcBef>
              <a:buFont typeface="Arial"/>
              <a:buNone/>
              <a:defRPr sz="500" kern="1200">
                <a:solidFill>
                  <a:schemeClr val="tx1"/>
                </a:solidFill>
                <a:latin typeface="Trebuchet MS" pitchFamily="34" charset="0"/>
                <a:ea typeface="+mn-ea"/>
                <a:cs typeface="+mn-cs"/>
              </a:defRPr>
            </a:lvl1pPr>
            <a:lvl2pPr marL="291307" indent="-112041" algn="l" defTabSz="457200" rtl="0" eaLnBrk="1" latinLnBrk="0" hangingPunct="1">
              <a:spcBef>
                <a:spcPct val="20000"/>
              </a:spcBef>
              <a:buFont typeface="Arial"/>
              <a:buChar char="–"/>
              <a:defRPr sz="500" kern="1200">
                <a:solidFill>
                  <a:schemeClr val="tx1"/>
                </a:solidFill>
                <a:latin typeface="Trebuchet MS" pitchFamily="34" charset="0"/>
                <a:ea typeface="+mn-ea"/>
                <a:cs typeface="+mn-cs"/>
              </a:defRPr>
            </a:lvl2pPr>
            <a:lvl3pPr marL="403348" indent="-112041" algn="l" defTabSz="457200" rtl="0" eaLnBrk="1" latinLnBrk="0" hangingPunct="1">
              <a:spcBef>
                <a:spcPct val="20000"/>
              </a:spcBef>
              <a:buFont typeface="Arial"/>
              <a:buChar char="•"/>
              <a:defRPr sz="500" kern="1200">
                <a:solidFill>
                  <a:schemeClr val="tx1"/>
                </a:solidFill>
                <a:latin typeface="Trebuchet MS" pitchFamily="34" charset="0"/>
                <a:ea typeface="+mn-ea"/>
                <a:cs typeface="+mn-cs"/>
              </a:defRPr>
            </a:lvl3pPr>
            <a:lvl4pPr marL="526593" indent="-123245" algn="l" defTabSz="457200" rtl="0" eaLnBrk="1" latinLnBrk="0" hangingPunct="1">
              <a:spcBef>
                <a:spcPct val="20000"/>
              </a:spcBef>
              <a:buFont typeface="Arial"/>
              <a:buChar char="–"/>
              <a:defRPr sz="500" kern="1200">
                <a:solidFill>
                  <a:schemeClr val="tx1"/>
                </a:solidFill>
                <a:latin typeface="Trebuchet MS" pitchFamily="34" charset="0"/>
                <a:ea typeface="+mn-ea"/>
                <a:cs typeface="+mn-cs"/>
              </a:defRPr>
            </a:lvl4pPr>
            <a:lvl5pPr marL="616226" indent="-89633" algn="l" defTabSz="457200" rtl="0" eaLnBrk="1" latinLnBrk="0" hangingPunct="1">
              <a:spcBef>
                <a:spcPct val="20000"/>
              </a:spcBef>
              <a:buFont typeface="Arial"/>
              <a:buChar char="»"/>
              <a:defRPr sz="500" kern="1200">
                <a:solidFill>
                  <a:schemeClr val="tx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900" b="1" dirty="0">
                <a:latin typeface="Arial"/>
                <a:cs typeface="Arial"/>
              </a:rPr>
              <a:t>Fig. 2 Placement on t</a:t>
            </a:r>
            <a:r>
              <a:rPr lang="en-US" sz="900" b="1" dirty="0"/>
              <a:t>ibial nerve</a:t>
            </a:r>
            <a:endParaRPr lang="de-DE" sz="900" b="1" dirty="0">
              <a:latin typeface="Arial"/>
              <a:cs typeface="Arial"/>
            </a:endParaRPr>
          </a:p>
        </p:txBody>
      </p:sp>
    </p:spTree>
    <p:extLst>
      <p:ext uri="{BB962C8B-B14F-4D97-AF65-F5344CB8AC3E}">
        <p14:creationId xmlns:p14="http://schemas.microsoft.com/office/powerpoint/2010/main" val="874680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15FEB2-50A6-4E92-9A7A-C18B12CB382D}"/>
</file>

<file path=customXml/itemProps2.xml><?xml version="1.0" encoding="utf-8"?>
<ds:datastoreItem xmlns:ds="http://schemas.openxmlformats.org/officeDocument/2006/customXml" ds:itemID="{5B8841D2-71D4-42A7-8F61-342656594480}"/>
</file>

<file path=customXml/itemProps3.xml><?xml version="1.0" encoding="utf-8"?>
<ds:datastoreItem xmlns:ds="http://schemas.openxmlformats.org/officeDocument/2006/customXml" ds:itemID="{E006D00C-1003-40B6-8657-215C26383401}"/>
</file>

<file path=docProps/app.xml><?xml version="1.0" encoding="utf-8"?>
<Properties xmlns="http://schemas.openxmlformats.org/officeDocument/2006/extended-properties" xmlns:vt="http://schemas.openxmlformats.org/officeDocument/2006/docPropsVTypes">
  <TotalTime>2994</TotalTime>
  <Words>419</Words>
  <Application>Microsoft Macintosh PowerPoint</Application>
  <PresentationFormat>On-screen Show (4:3)</PresentationFormat>
  <Paragraphs>25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PowerPoint Presentation</vt:lpstr>
    </vt:vector>
  </TitlesOfParts>
  <Company>Stimwave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Niek Vanquathem</dc:creator>
  <cp:lastModifiedBy>Laura Perryman</cp:lastModifiedBy>
  <cp:revision>48</cp:revision>
  <dcterms:created xsi:type="dcterms:W3CDTF">2019-10-22T11:48:54Z</dcterms:created>
  <dcterms:modified xsi:type="dcterms:W3CDTF">2019-10-30T04:00:08Z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