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94558" autoAdjust="0"/>
  </p:normalViewPr>
  <p:slideViewPr>
    <p:cSldViewPr snapToGrid="0" snapToObjects="1">
      <p:cViewPr>
        <p:scale>
          <a:sx n="59" d="100"/>
          <a:sy n="59" d="100"/>
        </p:scale>
        <p:origin x="408" y="-9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12/16/19</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0431" y="3478274"/>
            <a:ext cx="6285508" cy="680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000"/>
              </a:lnSpc>
            </a:pPr>
            <a:r>
              <a:rPr lang="en-US" sz="2600" dirty="0"/>
              <a:t>The use of peripheral nerve </a:t>
            </a:r>
            <a:r>
              <a:rPr lang="en-US" sz="2600" dirty="0" smtClean="0"/>
              <a:t>stimulation </a:t>
            </a:r>
            <a:r>
              <a:rPr lang="en-US" sz="2600" dirty="0"/>
              <a:t>(PNS) for chronic peripheral nerve pain has been documented as early as 1967 when Wall and Sweet reported eight cases using PNS to reduce chronic peripheral nerve pain [1]. Fifty years later peripheral nerve stimulation is still viewed as a last resort for chronic peripheral nerve pain. Today technological advancements allow for less invasive placement procedures and </a:t>
            </a:r>
            <a:r>
              <a:rPr lang="en-US" sz="2600" dirty="0" smtClean="0"/>
              <a:t>improvement in </a:t>
            </a:r>
            <a:r>
              <a:rPr lang="en-US" sz="2600" dirty="0" err="1" smtClean="0"/>
              <a:t>cosmesis</a:t>
            </a:r>
            <a:r>
              <a:rPr lang="en-US" sz="2600" dirty="0" smtClean="0"/>
              <a:t>, </a:t>
            </a:r>
            <a:r>
              <a:rPr lang="en-US" sz="2600" dirty="0"/>
              <a:t>making implantation less morbid and more accessible [2]. Here we document the safe and effective use of </a:t>
            </a:r>
            <a:r>
              <a:rPr lang="en-US" sz="2600" dirty="0" smtClean="0"/>
              <a:t>wireless PNS </a:t>
            </a:r>
            <a:r>
              <a:rPr lang="en-US" sz="2600" dirty="0"/>
              <a:t>for a patient with refractory </a:t>
            </a:r>
            <a:r>
              <a:rPr lang="en-US" sz="2600" dirty="0" err="1"/>
              <a:t>sural</a:t>
            </a:r>
            <a:r>
              <a:rPr lang="en-US" sz="2600" dirty="0"/>
              <a:t> neuralgia. </a:t>
            </a:r>
          </a:p>
        </p:txBody>
      </p:sp>
      <p:sp>
        <p:nvSpPr>
          <p:cNvPr id="4" name="Text Placeholder 3"/>
          <p:cNvSpPr>
            <a:spLocks noGrp="1"/>
          </p:cNvSpPr>
          <p:nvPr>
            <p:ph type="body" sz="quarter" idx="11"/>
          </p:nvPr>
        </p:nvSpPr>
        <p:spPr>
          <a:xfrm>
            <a:off x="576462" y="3017820"/>
            <a:ext cx="6280547" cy="536406"/>
          </a:xfrm>
        </p:spPr>
        <p:txBody>
          <a:bodyPr/>
          <a:lstStyle/>
          <a:p>
            <a:pPr marL="940479" indent="-940479" defTabSz="2507943" fontAlgn="auto">
              <a:spcAft>
                <a:spcPts val="0"/>
              </a:spcAft>
              <a:buFont typeface="Arial" pitchFamily="34" charset="0"/>
              <a:buNone/>
              <a:defRPr/>
            </a:pPr>
            <a:r>
              <a:rPr lang="en-US" sz="2800" dirty="0" smtClean="0"/>
              <a:t>Background</a:t>
            </a:r>
            <a:endParaRPr lang="en-US" sz="2800" dirty="0"/>
          </a:p>
        </p:txBody>
      </p:sp>
      <p:sp>
        <p:nvSpPr>
          <p:cNvPr id="9" name="Text Placeholder 8"/>
          <p:cNvSpPr>
            <a:spLocks noGrp="1"/>
          </p:cNvSpPr>
          <p:nvPr>
            <p:ph type="body" sz="quarter" idx="20"/>
          </p:nvPr>
        </p:nvSpPr>
        <p:spPr>
          <a:xfrm>
            <a:off x="584400" y="10138330"/>
            <a:ext cx="6281539" cy="536406"/>
          </a:xfrm>
        </p:spPr>
        <p:txBody>
          <a:bodyPr/>
          <a:lstStyle/>
          <a:p>
            <a:pPr marL="940479" indent="-940479" defTabSz="2507943" fontAlgn="auto">
              <a:spcAft>
                <a:spcPts val="0"/>
              </a:spcAft>
              <a:buFont typeface="Arial" pitchFamily="34" charset="0"/>
              <a:buNone/>
              <a:defRPr/>
            </a:pPr>
            <a:r>
              <a:rPr lang="en-US" sz="2800" dirty="0" smtClean="0"/>
              <a:t>Case Presentation</a:t>
            </a:r>
            <a:endParaRPr lang="en-US" sz="2800" dirty="0"/>
          </a:p>
        </p:txBody>
      </p:sp>
      <p:sp>
        <p:nvSpPr>
          <p:cNvPr id="10249" name="Text Placeholder 9"/>
          <p:cNvSpPr>
            <a:spLocks noGrp="1"/>
          </p:cNvSpPr>
          <p:nvPr>
            <p:ph type="body" sz="quarter" idx="21"/>
          </p:nvPr>
        </p:nvSpPr>
        <p:spPr bwMode="auto">
          <a:xfrm>
            <a:off x="7241978" y="4250384"/>
            <a:ext cx="6280546" cy="87746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320"/>
              </a:lnSpc>
              <a:buClr>
                <a:srgbClr val="F5A408"/>
              </a:buClr>
            </a:pPr>
            <a:r>
              <a:rPr lang="en-US" sz="2600" dirty="0"/>
              <a:t>Three </a:t>
            </a:r>
            <a:r>
              <a:rPr lang="en-US" sz="2600" dirty="0" err="1"/>
              <a:t>sural</a:t>
            </a:r>
            <a:r>
              <a:rPr lang="en-US" sz="2600" dirty="0"/>
              <a:t> nerve blocks with 2ml of 0.25% bupivacaine and 40mg of </a:t>
            </a:r>
            <a:r>
              <a:rPr lang="en-US" sz="2600" dirty="0" err="1"/>
              <a:t>kenalog</a:t>
            </a:r>
            <a:r>
              <a:rPr lang="en-US" sz="2600" dirty="0"/>
              <a:t> were effective however duration was short lasting. A decision was made to perform </a:t>
            </a:r>
            <a:r>
              <a:rPr lang="en-US" sz="2600" dirty="0" smtClean="0"/>
              <a:t>a wireless PNS trial (Stimwave, Pompano beach, USA) </a:t>
            </a:r>
            <a:r>
              <a:rPr lang="en-US" sz="2600" dirty="0"/>
              <a:t>to provide longer term relief. Patient underwent psychiatric evaluation and she subsequently underwent PNS trial which provided more than 50% improvement in pain and patient subsequently received a permanent </a:t>
            </a:r>
            <a:r>
              <a:rPr lang="en-US" sz="2600" dirty="0" smtClean="0"/>
              <a:t>wireless PNS </a:t>
            </a:r>
            <a:r>
              <a:rPr lang="en-US" sz="2600" dirty="0"/>
              <a:t>implant. </a:t>
            </a:r>
            <a:r>
              <a:rPr lang="en-US" sz="2600" dirty="0" smtClean="0"/>
              <a:t>The stimulator electrode array was </a:t>
            </a:r>
            <a:r>
              <a:rPr lang="en-US" sz="2600" dirty="0"/>
              <a:t>placed between the lateral malleolus and Achilles tendon, where the </a:t>
            </a:r>
            <a:r>
              <a:rPr lang="en-US" sz="2600" dirty="0" err="1"/>
              <a:t>sural</a:t>
            </a:r>
            <a:r>
              <a:rPr lang="en-US" sz="2600" dirty="0"/>
              <a:t> nerve is located, under </a:t>
            </a:r>
            <a:r>
              <a:rPr lang="en-US" sz="2600" dirty="0" smtClean="0"/>
              <a:t>fluoroscopic </a:t>
            </a:r>
            <a:r>
              <a:rPr lang="en-US" sz="2600" dirty="0"/>
              <a:t>guidance and stimulation was provided using an external antenna and generator. Device was programmed to deliver high frequency stimulation.</a:t>
            </a:r>
          </a:p>
        </p:txBody>
      </p:sp>
      <p:sp>
        <p:nvSpPr>
          <p:cNvPr id="11" name="Text Placeholder 10"/>
          <p:cNvSpPr>
            <a:spLocks noGrp="1"/>
          </p:cNvSpPr>
          <p:nvPr>
            <p:ph type="body" sz="quarter" idx="22"/>
          </p:nvPr>
        </p:nvSpPr>
        <p:spPr>
          <a:xfrm>
            <a:off x="7246940" y="3613429"/>
            <a:ext cx="6280547" cy="536406"/>
          </a:xfrm>
        </p:spPr>
        <p:txBody>
          <a:bodyPr/>
          <a:lstStyle/>
          <a:p>
            <a:pPr marL="940479" indent="-940479" defTabSz="2507943" fontAlgn="auto">
              <a:spcAft>
                <a:spcPts val="0"/>
              </a:spcAft>
              <a:defRPr/>
            </a:pPr>
            <a:r>
              <a:rPr lang="en-US" sz="2800" dirty="0"/>
              <a:t>Methods</a:t>
            </a:r>
          </a:p>
        </p:txBody>
      </p:sp>
      <p:sp>
        <p:nvSpPr>
          <p:cNvPr id="16" name="Text Placeholder 15"/>
          <p:cNvSpPr>
            <a:spLocks noGrp="1"/>
          </p:cNvSpPr>
          <p:nvPr>
            <p:ph type="body" sz="quarter" idx="27"/>
          </p:nvPr>
        </p:nvSpPr>
        <p:spPr>
          <a:xfrm>
            <a:off x="20571678" y="2972646"/>
            <a:ext cx="6279386" cy="536406"/>
          </a:xfrm>
        </p:spPr>
        <p:txBody>
          <a:bodyPr/>
          <a:lstStyle/>
          <a:p>
            <a:pPr marL="940479" indent="-940479" defTabSz="2507943" fontAlgn="auto">
              <a:spcAft>
                <a:spcPts val="0"/>
              </a:spcAft>
              <a:buFont typeface="Arial" pitchFamily="34" charset="0"/>
              <a:buNone/>
              <a:defRPr/>
            </a:pPr>
            <a:r>
              <a:rPr lang="en-US" sz="2800" dirty="0" smtClean="0"/>
              <a:t>Wireless System Components</a:t>
            </a:r>
            <a:endParaRPr lang="en-US" sz="2800" dirty="0"/>
          </a:p>
        </p:txBody>
      </p:sp>
      <p:sp>
        <p:nvSpPr>
          <p:cNvPr id="10256" name="Text Placeholder 16"/>
          <p:cNvSpPr>
            <a:spLocks noGrp="1"/>
          </p:cNvSpPr>
          <p:nvPr>
            <p:ph type="body" sz="quarter" idx="28"/>
          </p:nvPr>
        </p:nvSpPr>
        <p:spPr bwMode="auto">
          <a:xfrm>
            <a:off x="13886653" y="2908526"/>
            <a:ext cx="6282531" cy="2453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320"/>
              </a:lnSpc>
              <a:buClr>
                <a:srgbClr val="F5A408"/>
              </a:buClr>
            </a:pPr>
            <a:r>
              <a:rPr lang="en-US" sz="2600" dirty="0"/>
              <a:t>and an ability to decrease her dose of neuropathic medications to half. </a:t>
            </a:r>
            <a:endParaRPr lang="de-DE" sz="800" dirty="0">
              <a:latin typeface="Arial"/>
              <a:cs typeface="Arial"/>
            </a:endParaRPr>
          </a:p>
          <a:p>
            <a:pPr algn="just">
              <a:lnSpc>
                <a:spcPts val="3320"/>
              </a:lnSpc>
              <a:buClr>
                <a:srgbClr val="F5A408"/>
              </a:buClr>
            </a:pPr>
            <a:r>
              <a:rPr lang="en-US" sz="2600" dirty="0" smtClean="0"/>
              <a:t>At </a:t>
            </a:r>
            <a:r>
              <a:rPr lang="en-US" sz="2600" dirty="0"/>
              <a:t>one year follow up, patient continues to report the same </a:t>
            </a:r>
            <a:r>
              <a:rPr lang="en-US" sz="2600" dirty="0" smtClean="0"/>
              <a:t>improvement.</a:t>
            </a:r>
            <a:endParaRPr lang="en-US" sz="2600" dirty="0"/>
          </a:p>
          <a:p>
            <a:pPr algn="just"/>
            <a:endParaRPr lang="de-DE" sz="800" dirty="0">
              <a:latin typeface="Arial"/>
              <a:cs typeface="Arial"/>
            </a:endParaRPr>
          </a:p>
          <a:p>
            <a:endParaRPr lang="en-US" altLang="en-US" dirty="0"/>
          </a:p>
        </p:txBody>
      </p:sp>
      <p:sp>
        <p:nvSpPr>
          <p:cNvPr id="18" name="Text Placeholder 17"/>
          <p:cNvSpPr>
            <a:spLocks noGrp="1"/>
          </p:cNvSpPr>
          <p:nvPr>
            <p:ph type="body" sz="quarter" idx="29"/>
          </p:nvPr>
        </p:nvSpPr>
        <p:spPr>
          <a:xfrm>
            <a:off x="20571678" y="15455247"/>
            <a:ext cx="6279386" cy="536406"/>
          </a:xfrm>
        </p:spPr>
        <p:txBody>
          <a:bodyPr/>
          <a:lstStyle/>
          <a:p>
            <a:pPr marL="940479" indent="-940479" defTabSz="2507943" fontAlgn="auto">
              <a:spcAft>
                <a:spcPts val="0"/>
              </a:spcAft>
              <a:defRPr/>
            </a:pPr>
            <a:r>
              <a:rPr lang="en-US" sz="2800" dirty="0"/>
              <a:t>Contact</a:t>
            </a:r>
          </a:p>
        </p:txBody>
      </p:sp>
      <p:sp>
        <p:nvSpPr>
          <p:cNvPr id="10258" name="Text Placeholder 18"/>
          <p:cNvSpPr>
            <a:spLocks noGrp="1"/>
          </p:cNvSpPr>
          <p:nvPr>
            <p:ph type="body" sz="quarter" idx="30"/>
          </p:nvPr>
        </p:nvSpPr>
        <p:spPr bwMode="auto">
          <a:xfrm>
            <a:off x="20571678" y="15865659"/>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err="1" smtClean="0"/>
              <a:t>alaaawny</a:t>
            </a:r>
            <a:r>
              <a:rPr lang="en-US" sz="2000" dirty="0" err="1"/>
              <a:t>@</a:t>
            </a:r>
            <a:r>
              <a:rPr lang="en-US" sz="2000" dirty="0" err="1" smtClean="0"/>
              <a:t>hotmail.com</a:t>
            </a:r>
            <a:endParaRPr lang="en-US" altLang="en-US" sz="20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84400" y="10651876"/>
            <a:ext cx="6285508" cy="5926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600" dirty="0"/>
              <a:t>Our patient presented with a history of right cuboid fracture due to motor vehicle accident status post arthrodesis 10 years ago. Recovery was uncomplicated for seven years postoperatively until she started to experience pain and swelling at the prior surgical site. She subsequently underwent hardware removal for pain alleviation, but her pain worsened thereafter including features consistent with </a:t>
            </a:r>
            <a:r>
              <a:rPr lang="en-US" sz="2600" dirty="0" err="1"/>
              <a:t>Sural</a:t>
            </a:r>
            <a:r>
              <a:rPr lang="en-US" sz="2600" dirty="0"/>
              <a:t> neuropathic pain. Conservative management with therapy and medication failed </a:t>
            </a:r>
            <a:r>
              <a:rPr lang="en-US" sz="2600" dirty="0" smtClean="0"/>
              <a:t>therefore</a:t>
            </a:r>
            <a:endParaRPr lang="en-US" altLang="en-US" sz="26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65116" y="413422"/>
            <a:ext cx="26295385" cy="1755229"/>
          </a:xfrm>
          <a:prstGeom prst="rect">
            <a:avLst/>
          </a:prstGeom>
        </p:spPr>
        <p:txBody>
          <a:bodyPr wrap="square" lIns="31373" tIns="15687" rIns="31373" bIns="15687">
            <a:spAutoFit/>
          </a:bodyPr>
          <a:lstStyle/>
          <a:p>
            <a:pPr algn="ctr"/>
            <a:r>
              <a:rPr lang="en-US" sz="4000" b="1" dirty="0" smtClean="0">
                <a:latin typeface="Trebuchet MS"/>
                <a:cs typeface="Trebuchet MS"/>
              </a:rPr>
              <a:t>Wireless Peripheral Nerve Stimulation for the Treatment of </a:t>
            </a:r>
            <a:r>
              <a:rPr lang="en-US" sz="4000" b="1" dirty="0" err="1" smtClean="0">
                <a:latin typeface="Trebuchet MS"/>
                <a:cs typeface="Trebuchet MS"/>
              </a:rPr>
              <a:t>Sural</a:t>
            </a:r>
            <a:r>
              <a:rPr lang="en-US" sz="4000" b="1" dirty="0" smtClean="0">
                <a:latin typeface="Trebuchet MS"/>
                <a:cs typeface="Trebuchet MS"/>
              </a:rPr>
              <a:t> Neuralgia</a:t>
            </a:r>
            <a:endParaRPr lang="en-US" sz="4000" dirty="0">
              <a:latin typeface="Trebuchet MS"/>
              <a:cs typeface="Trebuchet MS"/>
            </a:endParaRPr>
          </a:p>
          <a:p>
            <a:pPr algn="ctr"/>
            <a:r>
              <a:rPr lang="en-US" sz="2400" b="1" dirty="0" err="1" smtClean="0">
                <a:latin typeface="Trebuchet MS"/>
                <a:cs typeface="Trebuchet MS"/>
              </a:rPr>
              <a:t>Alaa</a:t>
            </a:r>
            <a:r>
              <a:rPr lang="en-US" sz="2400" b="1" dirty="0" smtClean="0">
                <a:latin typeface="Trebuchet MS"/>
                <a:cs typeface="Trebuchet MS"/>
              </a:rPr>
              <a:t> Abd-Elsayed</a:t>
            </a:r>
            <a:r>
              <a:rPr lang="en-US" sz="2400" b="1" baseline="30000" dirty="0" smtClean="0">
                <a:latin typeface="Trebuchet MS"/>
                <a:cs typeface="Trebuchet MS"/>
              </a:rPr>
              <a:t>1</a:t>
            </a:r>
            <a:r>
              <a:rPr lang="en-US" sz="2400" b="1" dirty="0" smtClean="0">
                <a:latin typeface="Trebuchet MS"/>
                <a:cs typeface="Trebuchet MS"/>
              </a:rPr>
              <a:t>, Niek Vanquathem</a:t>
            </a:r>
            <a:r>
              <a:rPr lang="en-US" sz="2400" b="1" baseline="30000" dirty="0" smtClean="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Wisconsin School of Medicine and Public Health </a:t>
            </a:r>
            <a:r>
              <a:rPr lang="en-US" sz="2400" b="1" i="1" dirty="0" smtClean="0">
                <a:latin typeface="Trebuchet MS"/>
                <a:cs typeface="Trebuchet MS"/>
              </a:rPr>
              <a:t>, </a:t>
            </a:r>
            <a:r>
              <a:rPr lang="en-US" sz="2400" b="1" i="1" baseline="30000" dirty="0" smtClean="0">
                <a:latin typeface="Trebuchet MS"/>
                <a:cs typeface="Trebuchet MS"/>
              </a:rPr>
              <a:t>2</a:t>
            </a:r>
            <a:r>
              <a:rPr lang="en-US" sz="2400" b="1" i="1" dirty="0" smtClean="0">
                <a:latin typeface="Trebuchet MS"/>
                <a:cs typeface="Trebuchet MS"/>
              </a:rPr>
              <a:t>S</a:t>
            </a:r>
            <a:r>
              <a:rPr lang="de-DE" sz="2400" b="1" i="1" dirty="0" err="1" smtClean="0">
                <a:latin typeface="Trebuchet MS"/>
                <a:cs typeface="Trebuchet MS"/>
              </a:rPr>
              <a:t>timwave</a:t>
            </a:r>
            <a:r>
              <a:rPr lang="de-DE" sz="2400" b="1" i="1" dirty="0" smtClean="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1678" y="3517470"/>
            <a:ext cx="6279386" cy="6677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3000"/>
              </a:lnSpc>
            </a:pPr>
            <a:r>
              <a:rPr lang="en-US" sz="2600" dirty="0"/>
              <a:t>The Freedom SCS System (Fig. </a:t>
            </a:r>
            <a:r>
              <a:rPr lang="en-US" sz="2600" dirty="0" smtClean="0"/>
              <a:t>2) </a:t>
            </a:r>
            <a:r>
              <a:rPr lang="en-US" sz="2600" dirty="0"/>
              <a:t>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72" name="Text Placeholder 15"/>
          <p:cNvSpPr txBox="1">
            <a:spLocks/>
          </p:cNvSpPr>
          <p:nvPr/>
        </p:nvSpPr>
        <p:spPr>
          <a:xfrm>
            <a:off x="20581115" y="13459574"/>
            <a:ext cx="6279386" cy="536406"/>
          </a:xfrm>
          <a:prstGeom prst="rect">
            <a:avLst/>
          </a:prstGeom>
          <a:solidFill>
            <a:schemeClr val="accent5">
              <a:lumMod val="50000"/>
            </a:schemeClr>
          </a:solidFill>
        </p:spPr>
        <p:txBody>
          <a:bodyPr wrap="square" lIns="52249" tIns="52249" rIns="52249" bIns="52249" anchor="ctr" anchorCtr="0">
            <a:spAutoFit/>
          </a:bodyPr>
          <a:lstStyle>
            <a:defPPr>
              <a:defRPr lang="en-US"/>
            </a:defPPr>
            <a:lvl1pPr marL="940479" indent="-940479" algn="ctr" defTabSz="2507943" eaLnBrk="1" fontAlgn="auto" hangingPunct="1">
              <a:spcBef>
                <a:spcPct val="20000"/>
              </a:spcBef>
              <a:spcAft>
                <a:spcPts val="0"/>
              </a:spcAft>
              <a:buFont typeface="Arial" pitchFamily="34" charset="0"/>
              <a:buNone/>
              <a:defRPr sz="2100" b="1" baseline="0">
                <a:solidFill>
                  <a:schemeClr val="bg1"/>
                </a:solidFill>
                <a:latin typeface="+mn-lt"/>
                <a:cs typeface="+mn-cs"/>
              </a:defRPr>
            </a:lvl1pPr>
            <a:lvl2pPr marL="2036763" indent="-782638" eaLnBrk="1" hangingPunct="1">
              <a:spcBef>
                <a:spcPct val="20000"/>
              </a:spcBef>
              <a:buFont typeface="Arial" charset="0"/>
              <a:buChar char="–"/>
              <a:defRPr sz="7700">
                <a:latin typeface="+mn-lt"/>
                <a:cs typeface="+mn-cs"/>
              </a:defRPr>
            </a:lvl2pPr>
            <a:lvl3pPr marL="3133725" indent="-625475" eaLnBrk="1" hangingPunct="1">
              <a:spcBef>
                <a:spcPct val="20000"/>
              </a:spcBef>
              <a:buFont typeface="Arial" charset="0"/>
              <a:buChar char="•"/>
              <a:defRPr sz="6600">
                <a:latin typeface="+mn-lt"/>
                <a:cs typeface="+mn-cs"/>
              </a:defRPr>
            </a:lvl3pPr>
            <a:lvl4pPr marL="4387850" indent="-625475" eaLnBrk="1" hangingPunct="1">
              <a:spcBef>
                <a:spcPct val="20000"/>
              </a:spcBef>
              <a:buFont typeface="Arial" charset="0"/>
              <a:buChar char="–"/>
              <a:defRPr sz="5500">
                <a:latin typeface="+mn-lt"/>
                <a:cs typeface="+mn-cs"/>
              </a:defRPr>
            </a:lvl4pPr>
            <a:lvl5pPr marL="5641975" indent="-625475" eaLnBrk="1" hangingPunct="1">
              <a:spcBef>
                <a:spcPct val="20000"/>
              </a:spcBef>
              <a:buFont typeface="Arial" charset="0"/>
              <a:buChar char="»"/>
              <a:defRPr sz="5500">
                <a:latin typeface="+mn-lt"/>
                <a:cs typeface="+mn-cs"/>
              </a:defRPr>
            </a:lvl5pPr>
            <a:lvl6pPr marL="6896844" indent="-626986" defTabSz="2507943">
              <a:spcBef>
                <a:spcPct val="20000"/>
              </a:spcBef>
              <a:buFont typeface="Arial" pitchFamily="34" charset="0"/>
              <a:buChar char="•"/>
              <a:defRPr sz="5500">
                <a:latin typeface="+mn-lt"/>
                <a:cs typeface="+mn-cs"/>
              </a:defRPr>
            </a:lvl6pPr>
            <a:lvl7pPr marL="8150815" indent="-626986" defTabSz="2507943">
              <a:spcBef>
                <a:spcPct val="20000"/>
              </a:spcBef>
              <a:buFont typeface="Arial" pitchFamily="34" charset="0"/>
              <a:buChar char="•"/>
              <a:defRPr sz="5500">
                <a:latin typeface="+mn-lt"/>
                <a:cs typeface="+mn-cs"/>
              </a:defRPr>
            </a:lvl7pPr>
            <a:lvl8pPr marL="9404787" indent="-626986" defTabSz="2507943">
              <a:spcBef>
                <a:spcPct val="20000"/>
              </a:spcBef>
              <a:buFont typeface="Arial" pitchFamily="34" charset="0"/>
              <a:buChar char="•"/>
              <a:defRPr sz="5500">
                <a:latin typeface="+mn-lt"/>
                <a:cs typeface="+mn-cs"/>
              </a:defRPr>
            </a:lvl8pPr>
            <a:lvl9pPr marL="10658758" indent="-626986" defTabSz="2507943">
              <a:spcBef>
                <a:spcPct val="20000"/>
              </a:spcBef>
              <a:buFont typeface="Arial" pitchFamily="34" charset="0"/>
              <a:buChar char="•"/>
              <a:defRPr sz="5500">
                <a:latin typeface="+mn-lt"/>
                <a:cs typeface="+mn-cs"/>
              </a:defRPr>
            </a:lvl9pPr>
          </a:lstStyle>
          <a:p>
            <a:r>
              <a:rPr lang="en-US" sz="2800" dirty="0"/>
              <a:t>References</a:t>
            </a:r>
          </a:p>
        </p:txBody>
      </p:sp>
      <p:sp>
        <p:nvSpPr>
          <p:cNvPr id="73" name="Text Placeholder 18">
            <a:extLst>
              <a:ext uri="{FF2B5EF4-FFF2-40B4-BE49-F238E27FC236}">
                <a16:creationId xmlns="" xmlns:a16="http://schemas.microsoft.com/office/drawing/2014/main" id="{F465A367-EA8D-1A47-A7B0-9307821949D5}"/>
              </a:ext>
            </a:extLst>
          </p:cNvPr>
          <p:cNvSpPr txBox="1">
            <a:spLocks/>
          </p:cNvSpPr>
          <p:nvPr/>
        </p:nvSpPr>
        <p:spPr bwMode="auto">
          <a:xfrm>
            <a:off x="20536813" y="13995980"/>
            <a:ext cx="6323688" cy="17103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1. Wall PD, Sweet WH. Temporary abolition of pain in man. Science 1967;155(3758):108–9.</a:t>
            </a:r>
          </a:p>
          <a:p>
            <a:r>
              <a:rPr lang="en-US" sz="1600" dirty="0">
                <a:latin typeface="Calibri" panose="020F0502020204030204" pitchFamily="34" charset="0"/>
                <a:cs typeface="Calibri" panose="020F0502020204030204" pitchFamily="34" charset="0"/>
              </a:rPr>
              <a:t>2. Banks GP, </a:t>
            </a:r>
            <a:r>
              <a:rPr lang="en-US" sz="1600" dirty="0" err="1">
                <a:latin typeface="Calibri" panose="020F0502020204030204" pitchFamily="34" charset="0"/>
                <a:cs typeface="Calibri" panose="020F0502020204030204" pitchFamily="34" charset="0"/>
              </a:rPr>
              <a:t>Winfree</a:t>
            </a:r>
            <a:r>
              <a:rPr lang="en-US" sz="1600" dirty="0">
                <a:latin typeface="Calibri" panose="020F0502020204030204" pitchFamily="34" charset="0"/>
                <a:cs typeface="Calibri" panose="020F0502020204030204" pitchFamily="34" charset="0"/>
              </a:rPr>
              <a:t> CJ. Evolving techniques and indications in peripheral nerve stimulation for pain. </a:t>
            </a:r>
            <a:r>
              <a:rPr lang="en-US" sz="1600" dirty="0" err="1">
                <a:latin typeface="Calibri" panose="020F0502020204030204" pitchFamily="34" charset="0"/>
                <a:cs typeface="Calibri" panose="020F0502020204030204" pitchFamily="34" charset="0"/>
              </a:rPr>
              <a:t>Neurosurg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Clin</a:t>
            </a:r>
            <a:r>
              <a:rPr lang="en-US" sz="1600" dirty="0">
                <a:latin typeface="Calibri" panose="020F0502020204030204" pitchFamily="34" charset="0"/>
                <a:cs typeface="Calibri" panose="020F0502020204030204" pitchFamily="34" charset="0"/>
              </a:rPr>
              <a:t> N Am 30 (2019) 265-273</a:t>
            </a:r>
          </a:p>
          <a:p>
            <a:pPr marL="228600" lvl="0" indent="-228600">
              <a:buFont typeface="+mj-lt"/>
              <a:buAutoNum type="arabicPeriod"/>
            </a:pPr>
            <a:endParaRPr lang="en-US" sz="900" dirty="0"/>
          </a:p>
        </p:txBody>
      </p:sp>
      <p:sp>
        <p:nvSpPr>
          <p:cNvPr id="76" name="Text Placeholder 12"/>
          <p:cNvSpPr>
            <a:spLocks noGrp="1"/>
          </p:cNvSpPr>
          <p:nvPr>
            <p:ph type="body" sz="quarter" idx="24"/>
          </p:nvPr>
        </p:nvSpPr>
        <p:spPr>
          <a:xfrm>
            <a:off x="13910469" y="5036601"/>
            <a:ext cx="6286500" cy="536406"/>
          </a:xfrm>
        </p:spPr>
        <p:txBody>
          <a:bodyPr/>
          <a:lstStyle/>
          <a:p>
            <a:pPr marL="940479" indent="-940479" defTabSz="2507943" fontAlgn="auto">
              <a:spcAft>
                <a:spcPts val="0"/>
              </a:spcAft>
              <a:defRPr/>
            </a:pPr>
            <a:r>
              <a:rPr lang="en-US" sz="2800" dirty="0"/>
              <a:t>Discussion</a:t>
            </a:r>
          </a:p>
        </p:txBody>
      </p:sp>
      <p:sp>
        <p:nvSpPr>
          <p:cNvPr id="77" name="Text Placeholder 16"/>
          <p:cNvSpPr>
            <a:spLocks noGrp="1"/>
          </p:cNvSpPr>
          <p:nvPr>
            <p:ph type="body" sz="quarter" idx="28"/>
          </p:nvPr>
        </p:nvSpPr>
        <p:spPr bwMode="auto">
          <a:xfrm>
            <a:off x="13898561" y="12899398"/>
            <a:ext cx="6282531" cy="64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endParaRPr lang="de-DE" sz="800" dirty="0">
              <a:latin typeface="Arial"/>
              <a:cs typeface="Arial"/>
            </a:endParaRPr>
          </a:p>
          <a:p>
            <a:endParaRPr lang="en-US" altLang="en-US" dirty="0"/>
          </a:p>
        </p:txBody>
      </p:sp>
      <p:sp>
        <p:nvSpPr>
          <p:cNvPr id="78" name="Rechteck 73">
            <a:extLst>
              <a:ext uri="{FF2B5EF4-FFF2-40B4-BE49-F238E27FC236}">
                <a16:creationId xmlns="" xmlns:a16="http://schemas.microsoft.com/office/drawing/2014/main" id="{F5FA3F28-68EE-7D4F-80F4-ECCF8C349F60}"/>
              </a:ext>
            </a:extLst>
          </p:cNvPr>
          <p:cNvSpPr/>
          <p:nvPr/>
        </p:nvSpPr>
        <p:spPr>
          <a:xfrm>
            <a:off x="20713185" y="9999379"/>
            <a:ext cx="6137879" cy="277902"/>
          </a:xfrm>
          <a:prstGeom prst="rect">
            <a:avLst/>
          </a:prstGeom>
        </p:spPr>
        <p:txBody>
          <a:bodyPr wrap="square" lIns="31373" tIns="15687" rIns="31373" bIns="15687">
            <a:spAutoFit/>
          </a:bodyPr>
          <a:lstStyle/>
          <a:p>
            <a:pPr algn="ctr"/>
            <a:r>
              <a:rPr lang="en-US" sz="1600" b="1" dirty="0">
                <a:latin typeface="Arial"/>
                <a:cs typeface="Arial"/>
              </a:rPr>
              <a:t>Fig</a:t>
            </a:r>
            <a:r>
              <a:rPr lang="en-US" sz="1600" b="1" dirty="0" smtClean="0">
                <a:latin typeface="Arial"/>
                <a:cs typeface="Arial"/>
              </a:rPr>
              <a:t>. 2 : Device Components</a:t>
            </a:r>
            <a:endParaRPr lang="de-DE" sz="1600" b="1" dirty="0">
              <a:latin typeface="Arial"/>
              <a:cs typeface="Arial"/>
            </a:endParaRPr>
          </a:p>
        </p:txBody>
      </p:sp>
      <p:sp>
        <p:nvSpPr>
          <p:cNvPr id="91" name="Text Placeholder 9"/>
          <p:cNvSpPr>
            <a:spLocks noGrp="1"/>
          </p:cNvSpPr>
          <p:nvPr>
            <p:ph type="body" sz="quarter" idx="21"/>
          </p:nvPr>
        </p:nvSpPr>
        <p:spPr bwMode="auto">
          <a:xfrm>
            <a:off x="13892607" y="12202732"/>
            <a:ext cx="6280546" cy="40913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320"/>
              </a:lnSpc>
              <a:buClr>
                <a:srgbClr val="F5A408"/>
              </a:buClr>
            </a:pPr>
            <a:r>
              <a:rPr lang="en-US" sz="2600" dirty="0"/>
              <a:t>PNS has been approved by FDA for pain relieve. We report here a case of significantly improved refractory chronic peripheral neuropathic pain with the use of PNS. Early pain referral with appropriate pain treatment can improve quality of life and avoid side effect of pain medication especially opioids.</a:t>
            </a:r>
          </a:p>
        </p:txBody>
      </p:sp>
      <p:pic>
        <p:nvPicPr>
          <p:cNvPr id="2" name="Picture 1" descr="image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2812" y="9795743"/>
            <a:ext cx="6248252" cy="3550884"/>
          </a:xfrm>
          <a:prstGeom prst="rect">
            <a:avLst/>
          </a:prstGeom>
        </p:spPr>
      </p:pic>
      <p:sp>
        <p:nvSpPr>
          <p:cNvPr id="88" name="Text Placeholder 12"/>
          <p:cNvSpPr>
            <a:spLocks noGrp="1"/>
          </p:cNvSpPr>
          <p:nvPr>
            <p:ph type="body" sz="quarter" idx="24"/>
          </p:nvPr>
        </p:nvSpPr>
        <p:spPr>
          <a:xfrm>
            <a:off x="13886653" y="11528510"/>
            <a:ext cx="6286500" cy="536406"/>
          </a:xfrm>
        </p:spPr>
        <p:txBody>
          <a:bodyPr/>
          <a:lstStyle/>
          <a:p>
            <a:pPr marL="940479" indent="-940479" defTabSz="2507943" fontAlgn="auto">
              <a:spcAft>
                <a:spcPts val="0"/>
              </a:spcAft>
              <a:defRPr/>
            </a:pPr>
            <a:r>
              <a:rPr lang="en-US" sz="2800" dirty="0"/>
              <a:t>Conclusion</a:t>
            </a:r>
          </a:p>
        </p:txBody>
      </p:sp>
      <p:sp>
        <p:nvSpPr>
          <p:cNvPr id="92" name="Text Placeholder 16"/>
          <p:cNvSpPr>
            <a:spLocks noGrp="1"/>
          </p:cNvSpPr>
          <p:nvPr>
            <p:ph type="body" sz="quarter" idx="28"/>
          </p:nvPr>
        </p:nvSpPr>
        <p:spPr bwMode="auto">
          <a:xfrm>
            <a:off x="13906500" y="5577369"/>
            <a:ext cx="6282531" cy="6204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320"/>
              </a:lnSpc>
              <a:buClr>
                <a:srgbClr val="F5A408"/>
              </a:buClr>
            </a:pPr>
            <a:r>
              <a:rPr lang="en-US" sz="2600" dirty="0" smtClean="0"/>
              <a:t>Wireless </a:t>
            </a:r>
            <a:r>
              <a:rPr lang="en-US" sz="2600" dirty="0" err="1" smtClean="0"/>
              <a:t>neurostimulation</a:t>
            </a:r>
            <a:r>
              <a:rPr lang="en-US" sz="2600" dirty="0" smtClean="0"/>
              <a:t> technology is </a:t>
            </a:r>
            <a:r>
              <a:rPr lang="en-US" sz="2600" dirty="0" err="1" smtClean="0"/>
              <a:t>cabable</a:t>
            </a:r>
            <a:r>
              <a:rPr lang="en-US" sz="2600" dirty="0" smtClean="0"/>
              <a:t> of elevating peripheral nerve stimulation techniques due to due to reduced bulk inherent to the technology. While conventional battery-dependent systems have been considered as a last option due to associated complications and reduced </a:t>
            </a:r>
            <a:r>
              <a:rPr lang="en-US" sz="2600" dirty="0" err="1" smtClean="0"/>
              <a:t>cosmesis</a:t>
            </a:r>
            <a:r>
              <a:rPr lang="en-US" sz="2600" dirty="0" smtClean="0"/>
              <a:t>, wireless peripheral nerve techniques have been designed to mitigate these types of disadvantages. This allows for the wide-spread use these techniques</a:t>
            </a:r>
            <a:endParaRPr lang="en-US" sz="2600" dirty="0"/>
          </a:p>
          <a:p>
            <a:pPr algn="just"/>
            <a:endParaRPr lang="de-DE" sz="800" dirty="0">
              <a:latin typeface="Arial"/>
              <a:cs typeface="Arial"/>
            </a:endParaRPr>
          </a:p>
          <a:p>
            <a:endParaRPr lang="en-US" altLang="en-US" dirty="0"/>
          </a:p>
        </p:txBody>
      </p:sp>
      <p:sp>
        <p:nvSpPr>
          <p:cNvPr id="62" name="Text Placeholder 20"/>
          <p:cNvSpPr>
            <a:spLocks noGrp="1"/>
          </p:cNvSpPr>
          <p:nvPr>
            <p:ph type="body" sz="quarter" idx="96"/>
          </p:nvPr>
        </p:nvSpPr>
        <p:spPr bwMode="auto">
          <a:xfrm>
            <a:off x="7241978" y="2921047"/>
            <a:ext cx="6285508" cy="9039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600" dirty="0" smtClean="0"/>
              <a:t>chronic </a:t>
            </a:r>
            <a:r>
              <a:rPr lang="en-US" sz="2600" dirty="0"/>
              <a:t>pain management was consulted</a:t>
            </a:r>
          </a:p>
          <a:p>
            <a:endParaRPr lang="en-US" altLang="en-US" sz="1300" dirty="0"/>
          </a:p>
        </p:txBody>
      </p:sp>
      <p:sp>
        <p:nvSpPr>
          <p:cNvPr id="63" name="Text Placeholder 12"/>
          <p:cNvSpPr>
            <a:spLocks noGrp="1"/>
          </p:cNvSpPr>
          <p:nvPr>
            <p:ph type="body" sz="quarter" idx="24"/>
          </p:nvPr>
        </p:nvSpPr>
        <p:spPr>
          <a:xfrm>
            <a:off x="7246940" y="13068476"/>
            <a:ext cx="6286500" cy="536406"/>
          </a:xfrm>
        </p:spPr>
        <p:txBody>
          <a:bodyPr/>
          <a:lstStyle/>
          <a:p>
            <a:pPr marL="940479" indent="-940479" defTabSz="2507943" fontAlgn="auto">
              <a:spcAft>
                <a:spcPts val="0"/>
              </a:spcAft>
              <a:defRPr/>
            </a:pPr>
            <a:r>
              <a:rPr lang="en-US" sz="2800" dirty="0"/>
              <a:t>Results</a:t>
            </a:r>
          </a:p>
        </p:txBody>
      </p:sp>
      <p:sp>
        <p:nvSpPr>
          <p:cNvPr id="64" name="Text Placeholder 16"/>
          <p:cNvSpPr>
            <a:spLocks noGrp="1"/>
          </p:cNvSpPr>
          <p:nvPr>
            <p:ph type="body" sz="quarter" idx="28"/>
          </p:nvPr>
        </p:nvSpPr>
        <p:spPr bwMode="auto">
          <a:xfrm>
            <a:off x="7250909" y="13727615"/>
            <a:ext cx="6282531" cy="2388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320"/>
              </a:lnSpc>
              <a:buClr>
                <a:srgbClr val="F5A408"/>
              </a:buClr>
            </a:pPr>
            <a:r>
              <a:rPr lang="en-US" sz="2600" dirty="0"/>
              <a:t>One-month status </a:t>
            </a:r>
            <a:r>
              <a:rPr lang="en-US" sz="2600" dirty="0" smtClean="0"/>
              <a:t>post-nerve </a:t>
            </a:r>
            <a:r>
              <a:rPr lang="en-US" sz="2600" dirty="0"/>
              <a:t>stimulator implantation patient reported considerable improvement in her symptoms, an increased ability to resume long hours of heavy </a:t>
            </a:r>
            <a:r>
              <a:rPr lang="en-US" sz="2600" dirty="0" smtClean="0"/>
              <a:t>work load</a:t>
            </a:r>
            <a:r>
              <a:rPr lang="en-US" sz="2600" dirty="0"/>
              <a:t>, </a:t>
            </a:r>
            <a:endParaRPr lang="en-US" altLang="en-US" dirty="0"/>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1A37B6-DD84-4866-A3A4-C22FE2EA3DBF}"/>
</file>

<file path=customXml/itemProps2.xml><?xml version="1.0" encoding="utf-8"?>
<ds:datastoreItem xmlns:ds="http://schemas.openxmlformats.org/officeDocument/2006/customXml" ds:itemID="{67697A94-F392-4880-A3E0-F432CF9FBBEA}"/>
</file>

<file path=customXml/itemProps3.xml><?xml version="1.0" encoding="utf-8"?>
<ds:datastoreItem xmlns:ds="http://schemas.openxmlformats.org/officeDocument/2006/customXml" ds:itemID="{AEA53729-2C95-4E50-840C-2BC169A9FBA4}"/>
</file>

<file path=docProps/app.xml><?xml version="1.0" encoding="utf-8"?>
<Properties xmlns="http://schemas.openxmlformats.org/officeDocument/2006/extended-properties" xmlns:vt="http://schemas.openxmlformats.org/officeDocument/2006/docPropsVTypes">
  <Template>PosterPresentations.com-42x60-Template</Template>
  <TotalTime>459</TotalTime>
  <Words>678</Words>
  <Application>Microsoft Macintosh PowerPoint</Application>
  <PresentationFormat>Custom</PresentationFormat>
  <Paragraphs>27</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43</cp:revision>
  <dcterms:created xsi:type="dcterms:W3CDTF">2016-12-07T21:25:59Z</dcterms:created>
  <dcterms:modified xsi:type="dcterms:W3CDTF">2019-12-16T12:52:29Z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