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8"/>
    <p:restoredTop sz="94719"/>
  </p:normalViewPr>
  <p:slideViewPr>
    <p:cSldViewPr snapToGrid="0" snapToObjects="1">
      <p:cViewPr varScale="1">
        <p:scale>
          <a:sx n="121" d="100"/>
          <a:sy n="121" d="100"/>
        </p:scale>
        <p:origin x="7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9347A4-F1B5-864B-B0A6-F21E65D9C8DD}" type="datetimeFigureOut">
              <a:rPr lang="en-US" smtClean="0"/>
              <a:t>10/23/19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0C2EE-8946-024E-970F-406B22867631}" type="slidenum">
              <a:rPr lang="en-US" smtClean="0"/>
              <a:t>‹#›</a:t>
            </a:fld>
            <a:endParaRPr lang="en-US"/>
          </a:p>
        </p:txBody>
      </p:sp>
    </p:spTree>
    <p:extLst>
      <p:ext uri="{BB962C8B-B14F-4D97-AF65-F5344CB8AC3E}">
        <p14:creationId xmlns:p14="http://schemas.microsoft.com/office/powerpoint/2010/main" val="1398309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a:p>
        </p:txBody>
      </p:sp>
      <p:sp>
        <p:nvSpPr>
          <p:cNvPr id="4" name="Date Placeholder 3"/>
          <p:cNvSpPr>
            <a:spLocks noGrp="1"/>
          </p:cNvSpPr>
          <p:nvPr>
            <p:ph type="dt" sz="half" idx="10"/>
          </p:nvPr>
        </p:nvSpPr>
        <p:spPr/>
        <p:txBody>
          <a:bodyPr/>
          <a:lstStyle/>
          <a:p>
            <a:fld id="{F187E0C0-AFE5-0545-9DF2-C061A4A2D643}"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266196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F187E0C0-AFE5-0545-9DF2-C061A4A2D643}"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265686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F187E0C0-AFE5-0545-9DF2-C061A4A2D643}"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188504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88372" y="1250918"/>
            <a:ext cx="2095169"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192154" y="1101616"/>
            <a:ext cx="2093516" cy="143926"/>
          </a:xfrm>
          <a:prstGeom prst="rect">
            <a:avLst/>
          </a:prstGeom>
          <a:solidFill>
            <a:schemeClr val="accent5">
              <a:lumMod val="50000"/>
            </a:schemeClr>
          </a:solidFill>
        </p:spPr>
        <p:txBody>
          <a:bodyPr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192154" y="2965527"/>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2413993" y="1249264"/>
            <a:ext cx="2093515"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2413993" y="1101616"/>
            <a:ext cx="2093516" cy="143926"/>
          </a:xfrm>
          <a:prstGeom prst="rect">
            <a:avLst/>
          </a:prstGeom>
          <a:solidFill>
            <a:schemeClr val="accent5">
              <a:lumMod val="50000"/>
            </a:schemeClr>
          </a:solidFill>
        </p:spPr>
        <p:txBody>
          <a:bodyPr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4637154" y="1250918"/>
            <a:ext cx="2093515"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4635500" y="1099962"/>
            <a:ext cx="2095500" cy="143926"/>
          </a:xfrm>
          <a:prstGeom prst="rect">
            <a:avLst/>
          </a:prstGeom>
          <a:solidFill>
            <a:schemeClr val="accent5">
              <a:lumMod val="50000"/>
            </a:schemeClr>
          </a:solidFill>
        </p:spPr>
        <p:txBody>
          <a:bodyPr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6859323" y="1101616"/>
            <a:ext cx="2093129"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6859323" y="1250918"/>
            <a:ext cx="2093129"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6858137" y="2978074"/>
            <a:ext cx="2093129"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6874537" y="3127375"/>
            <a:ext cx="2094177"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6859323" y="5354462"/>
            <a:ext cx="2093129"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6859324" y="5503764"/>
            <a:ext cx="2094177"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188372" y="3114907"/>
            <a:ext cx="2095169"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192088" y="136949"/>
            <a:ext cx="8761412" cy="855604"/>
          </a:xfrm>
          <a:prstGeom prst="rect">
            <a:avLst/>
          </a:prstGeom>
        </p:spPr>
        <p:txBody>
          <a:bodyPr vert="horz" lIns="31373" tIns="15687" rIns="31373" bIns="15687" rtlCol="0" anchor="ctr">
            <a:normAutofit/>
          </a:bodyPr>
          <a:lstStyle/>
          <a:p>
            <a:r>
              <a:rPr lang="en-US" dirty="0"/>
              <a:t>Click to edit Master title style</a:t>
            </a:r>
          </a:p>
        </p:txBody>
      </p:sp>
    </p:spTree>
    <p:extLst>
      <p:ext uri="{BB962C8B-B14F-4D97-AF65-F5344CB8AC3E}">
        <p14:creationId xmlns:p14="http://schemas.microsoft.com/office/powerpoint/2010/main" val="53036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F187E0C0-AFE5-0545-9DF2-C061A4A2D643}"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179358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4" name="Date Placeholder 3"/>
          <p:cNvSpPr>
            <a:spLocks noGrp="1"/>
          </p:cNvSpPr>
          <p:nvPr>
            <p:ph type="dt" sz="half" idx="10"/>
          </p:nvPr>
        </p:nvSpPr>
        <p:spPr/>
        <p:txBody>
          <a:bodyPr/>
          <a:lstStyle/>
          <a:p>
            <a:fld id="{F187E0C0-AFE5-0545-9DF2-C061A4A2D643}"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72604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F187E0C0-AFE5-0545-9DF2-C061A4A2D643}" type="datetimeFigureOut">
              <a:rPr lang="en-US" smtClean="0"/>
              <a:t>10/23/19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321065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p>
            <a:fld id="{F187E0C0-AFE5-0545-9DF2-C061A4A2D643}" type="datetimeFigureOut">
              <a:rPr lang="en-US" smtClean="0"/>
              <a:t>10/23/19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279948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p>
            <a:fld id="{F187E0C0-AFE5-0545-9DF2-C061A4A2D643}" type="datetimeFigureOut">
              <a:rPr lang="en-US" smtClean="0"/>
              <a:t>10/23/19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416443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7E0C0-AFE5-0545-9DF2-C061A4A2D643}" type="datetimeFigureOut">
              <a:rPr lang="en-US" smtClean="0"/>
              <a:t>10/23/19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397177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F187E0C0-AFE5-0545-9DF2-C061A4A2D643}" type="datetimeFigureOut">
              <a:rPr lang="en-US" smtClean="0"/>
              <a:t>10/23/19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268325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F187E0C0-AFE5-0545-9DF2-C061A4A2D643}" type="datetimeFigureOut">
              <a:rPr lang="en-US" smtClean="0"/>
              <a:t>10/23/19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19681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7E0C0-AFE5-0545-9DF2-C061A4A2D643}" type="datetimeFigureOut">
              <a:rPr lang="en-US" smtClean="0"/>
              <a:t>10/23/19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4D84C-4BE8-9B45-A80E-A6CB79928966}" type="slidenum">
              <a:rPr lang="en-US" smtClean="0"/>
              <a:t>‹#›</a:t>
            </a:fld>
            <a:endParaRPr lang="en-US"/>
          </a:p>
        </p:txBody>
      </p:sp>
    </p:spTree>
    <p:extLst>
      <p:ext uri="{BB962C8B-B14F-4D97-AF65-F5344CB8AC3E}">
        <p14:creationId xmlns:p14="http://schemas.microsoft.com/office/powerpoint/2010/main" val="4198435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003">
              <a:srgbClr val="FFFFFF"/>
            </a:gs>
            <a:gs pos="20763">
              <a:srgbClr val="FFFFFF">
                <a:alpha val="89000"/>
                <a:lumMod val="54000"/>
                <a:lumOff val="46000"/>
              </a:srgbClr>
            </a:gs>
            <a:gs pos="19512">
              <a:srgbClr val="FFFFFF"/>
            </a:gs>
            <a:gs pos="17010">
              <a:srgbClr val="FFFFFF"/>
            </a:gs>
            <a:gs pos="12006">
              <a:srgbClr val="FFFFFF"/>
            </a:gs>
            <a:gs pos="1998">
              <a:srgbClr val="FFFFFF"/>
            </a:gs>
            <a:gs pos="22015">
              <a:srgbClr val="FFFFFF"/>
            </a:gs>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707752" y="1586859"/>
            <a:ext cx="2122611" cy="22080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800" dirty="0"/>
              <a:t>Chronic knee pain after total knee arthroplasty (TKA) remains a reality for at least 20% of patients. Treatment consists of physical therapy, diagnostic and therapeutic injections, ablative procedures, neurolysis and pain medication management. When these therapies decrease in effectiveness, or fail altogether, patients are left with few options to treat debilitating pain and decrease in the quality of life (QoL).  This case study reviews three patients who have received a permanent implant of a wireless peripheral nerve stimulator (PNS) along the infrapatellar saphenous nerve to treat chronic post-TKA pain.</a:t>
            </a:r>
          </a:p>
          <a:p>
            <a:pPr algn="just"/>
            <a:r>
              <a:rPr lang="en-US" sz="800" dirty="0"/>
              <a:t> </a:t>
            </a:r>
          </a:p>
        </p:txBody>
      </p:sp>
      <p:sp>
        <p:nvSpPr>
          <p:cNvPr id="4" name="Text Placeholder 3"/>
          <p:cNvSpPr>
            <a:spLocks noGrp="1"/>
          </p:cNvSpPr>
          <p:nvPr>
            <p:ph type="body" sz="quarter" idx="11"/>
          </p:nvPr>
        </p:nvSpPr>
        <p:spPr>
          <a:xfrm>
            <a:off x="736847" y="1389328"/>
            <a:ext cx="2093516" cy="174704"/>
          </a:xfrm>
          <a:solidFill>
            <a:schemeClr val="tx1"/>
          </a:solidFill>
        </p:spPr>
        <p:txBody>
          <a:bodyPr/>
          <a:lstStyle/>
          <a:p>
            <a:pPr marL="322678" indent="-322678" defTabSz="860475">
              <a:defRPr/>
            </a:pPr>
            <a:r>
              <a:rPr lang="en-US" sz="900" dirty="0"/>
              <a:t>Introduction</a:t>
            </a:r>
          </a:p>
        </p:txBody>
      </p:sp>
      <p:sp>
        <p:nvSpPr>
          <p:cNvPr id="9" name="Text Placeholder 8"/>
          <p:cNvSpPr>
            <a:spLocks noGrp="1"/>
          </p:cNvSpPr>
          <p:nvPr>
            <p:ph type="body" sz="quarter" idx="20"/>
          </p:nvPr>
        </p:nvSpPr>
        <p:spPr>
          <a:xfrm>
            <a:off x="3514513" y="1380180"/>
            <a:ext cx="2093846" cy="174704"/>
          </a:xfrm>
          <a:solidFill>
            <a:schemeClr val="tx1"/>
          </a:solidFill>
        </p:spPr>
        <p:txBody>
          <a:bodyPr/>
          <a:lstStyle/>
          <a:p>
            <a:pPr marL="322678" indent="-322678" defTabSz="860475">
              <a:defRPr/>
            </a:pPr>
            <a:r>
              <a:rPr lang="en-US" sz="900" dirty="0"/>
              <a:t>Methods</a:t>
            </a:r>
          </a:p>
        </p:txBody>
      </p:sp>
      <p:sp>
        <p:nvSpPr>
          <p:cNvPr id="10249" name="Text Placeholder 9"/>
          <p:cNvSpPr>
            <a:spLocks noGrp="1"/>
          </p:cNvSpPr>
          <p:nvPr>
            <p:ph type="body" sz="quarter" idx="21"/>
          </p:nvPr>
        </p:nvSpPr>
        <p:spPr bwMode="auto">
          <a:xfrm>
            <a:off x="3496107" y="1579369"/>
            <a:ext cx="2112252" cy="29220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800" dirty="0"/>
              <a:t>Three patients, at least one year after total knee arthroplasty and ranging in age from 66-80 years of age, were evaluated and treated for infrapatellar saphenous neuralgia.  Diagnosis was made utilizing patient history, physical exam and successful diagnostic nerve blocks of the infrapatellar saphenous nerve, consisting of 2 mL 0.5% </a:t>
            </a:r>
            <a:r>
              <a:rPr lang="en-US" sz="800" dirty="0" err="1"/>
              <a:t>marcaine</a:t>
            </a:r>
            <a:r>
              <a:rPr lang="en-US" sz="800" dirty="0"/>
              <a:t> and a corticosteroid.  Following the failure of conventional treatments and the success of the nerve blocks, all patients were presented with the option to trial a PNS to treat their ongoing pain.  All patients were trialed and reported significant improvement in their baseline pain, &gt;75%.  Each patient was implanted with a </a:t>
            </a:r>
            <a:r>
              <a:rPr lang="en-US" sz="800" dirty="0" err="1"/>
              <a:t>Stimwave</a:t>
            </a:r>
            <a:r>
              <a:rPr lang="en-US" sz="800" dirty="0"/>
              <a:t>, quadripolar PNS device along the infrapatellar saphenous nerve.  Patients were assessed post-implant and are following an assessment schedule of 1, 3, 6 and 12- months for pain, medication usage and overall improvement in QoL.</a:t>
            </a:r>
            <a:endParaRPr lang="en-US" altLang="en-US" sz="800" dirty="0"/>
          </a:p>
        </p:txBody>
      </p:sp>
      <p:sp>
        <p:nvSpPr>
          <p:cNvPr id="11" name="Text Placeholder 10"/>
          <p:cNvSpPr>
            <a:spLocks noGrp="1"/>
          </p:cNvSpPr>
          <p:nvPr>
            <p:ph type="body" sz="quarter" idx="22"/>
          </p:nvPr>
        </p:nvSpPr>
        <p:spPr>
          <a:xfrm>
            <a:off x="3540264" y="4665047"/>
            <a:ext cx="2093516" cy="174704"/>
          </a:xfrm>
          <a:solidFill>
            <a:schemeClr val="tx1"/>
          </a:solidFill>
        </p:spPr>
        <p:txBody>
          <a:bodyPr/>
          <a:lstStyle/>
          <a:p>
            <a:pPr marL="322678" indent="-322678" defTabSz="860475">
              <a:defRPr/>
            </a:pPr>
            <a:r>
              <a:rPr lang="en-US" sz="900" dirty="0"/>
              <a:t>Results</a:t>
            </a:r>
          </a:p>
        </p:txBody>
      </p:sp>
      <p:sp>
        <p:nvSpPr>
          <p:cNvPr id="10251" name="Text Placeholder 11"/>
          <p:cNvSpPr>
            <a:spLocks noGrp="1"/>
          </p:cNvSpPr>
          <p:nvPr>
            <p:ph type="body" sz="quarter" idx="23"/>
          </p:nvPr>
        </p:nvSpPr>
        <p:spPr bwMode="auto">
          <a:xfrm>
            <a:off x="3540264" y="4951656"/>
            <a:ext cx="2093515" cy="132161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800" dirty="0"/>
              <a:t>All patients reported an average VAS pain reduction of at least 75%. Patients reported wearing the device from 3 to 24 hours per day. Medication for one patient was reduced from prescription pain medications to over-the-counter (OTC) Tylenol. Medication for another patient was reduced from three tabs of hydrocodone/ acetaminophen 7.5/325mg per day, to ½ tab two times per day. </a:t>
            </a:r>
            <a:endParaRPr lang="en-US" altLang="en-US" sz="800" dirty="0"/>
          </a:p>
        </p:txBody>
      </p:sp>
      <p:sp>
        <p:nvSpPr>
          <p:cNvPr id="14" name="Text Placeholder 13"/>
          <p:cNvSpPr>
            <a:spLocks noGrp="1"/>
          </p:cNvSpPr>
          <p:nvPr>
            <p:ph type="body" sz="quarter" idx="25"/>
          </p:nvPr>
        </p:nvSpPr>
        <p:spPr>
          <a:xfrm>
            <a:off x="6274103" y="1373793"/>
            <a:ext cx="2093129" cy="174704"/>
          </a:xfrm>
          <a:solidFill>
            <a:schemeClr val="tx1"/>
          </a:solidFill>
        </p:spPr>
        <p:txBody>
          <a:bodyPr/>
          <a:lstStyle/>
          <a:p>
            <a:pPr marL="322678" indent="-322678" defTabSz="860475">
              <a:defRPr/>
            </a:pPr>
            <a:r>
              <a:rPr lang="en-US" sz="900" dirty="0"/>
              <a:t>Conclusions</a:t>
            </a:r>
          </a:p>
        </p:txBody>
      </p:sp>
      <p:sp>
        <p:nvSpPr>
          <p:cNvPr id="10254" name="Text Placeholder 14"/>
          <p:cNvSpPr>
            <a:spLocks noGrp="1"/>
          </p:cNvSpPr>
          <p:nvPr>
            <p:ph type="body" sz="quarter" idx="26"/>
          </p:nvPr>
        </p:nvSpPr>
        <p:spPr bwMode="auto">
          <a:xfrm>
            <a:off x="6274102" y="1605535"/>
            <a:ext cx="2093129" cy="119850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800" dirty="0" err="1"/>
              <a:t>Stimwave’s</a:t>
            </a:r>
            <a:r>
              <a:rPr lang="en-US" sz="800" dirty="0"/>
              <a:t> wireless PNS technology on the infrapatellar saphenous nerve for pain associated with chronic post-TKA pain has proven effective. PNS helped patients reduce the amount of pain medication consumed and allow patients improved QoL. Additionally, patients may see almost immediate pain improvement when using the device when needed. </a:t>
            </a:r>
            <a:endParaRPr lang="en-US" altLang="en-US" sz="800" dirty="0"/>
          </a:p>
        </p:txBody>
      </p:sp>
      <p:sp>
        <p:nvSpPr>
          <p:cNvPr id="16" name="Text Placeholder 15"/>
          <p:cNvSpPr>
            <a:spLocks noGrp="1"/>
          </p:cNvSpPr>
          <p:nvPr>
            <p:ph type="body" sz="quarter" idx="27"/>
          </p:nvPr>
        </p:nvSpPr>
        <p:spPr>
          <a:xfrm>
            <a:off x="742052" y="3773860"/>
            <a:ext cx="2093129" cy="174704"/>
          </a:xfrm>
          <a:solidFill>
            <a:schemeClr val="tx1"/>
          </a:solidFill>
        </p:spPr>
        <p:txBody>
          <a:bodyPr/>
          <a:lstStyle/>
          <a:p>
            <a:pPr marL="322678" indent="-322678" defTabSz="860475">
              <a:defRPr/>
            </a:pPr>
            <a:r>
              <a:rPr lang="en-US" sz="900" dirty="0"/>
              <a:t>Wireless System Components</a:t>
            </a:r>
          </a:p>
        </p:txBody>
      </p:sp>
      <p:sp>
        <p:nvSpPr>
          <p:cNvPr id="20" name="Text Placeholder 19"/>
          <p:cNvSpPr>
            <a:spLocks noGrp="1"/>
          </p:cNvSpPr>
          <p:nvPr>
            <p:ph type="body" sz="quarter" idx="95"/>
          </p:nvPr>
        </p:nvSpPr>
        <p:spPr/>
        <p:txBody>
          <a:bodyPr/>
          <a:lstStyle/>
          <a:p>
            <a:pPr marL="322678" indent="-322678" defTabSz="860475">
              <a:defRPr/>
            </a:pPr>
            <a:endParaRPr lang="en-US"/>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pic>
        <p:nvPicPr>
          <p:cNvPr id="6" name="Picture Placeholder 5"/>
          <p:cNvPicPr>
            <a:picLocks noGrp="1" noChangeAspect="1"/>
          </p:cNvPicPr>
          <p:nvPr>
            <p:ph type="pic" sz="quarter" idx="115"/>
          </p:nvPr>
        </p:nvPicPr>
        <p:blipFill>
          <a:blip r:embed="rId3"/>
          <a:srcRect t="20096" b="20096"/>
          <a:stretch>
            <a:fillRect/>
          </a:stretch>
        </p:blipFill>
        <p:spPr bwMode="auto">
          <a:ln>
            <a:miter lim="800000"/>
            <a:headEnd/>
            <a:tailEnd/>
          </a:ln>
        </p:spPr>
      </p:pic>
      <p:pic>
        <p:nvPicPr>
          <p:cNvPr id="7" name="Picture Placeholder 6"/>
          <p:cNvPicPr>
            <a:picLocks noGrp="1" noChangeAspect="1"/>
          </p:cNvPicPr>
          <p:nvPr>
            <p:ph type="pic" sz="quarter" idx="126"/>
          </p:nvPr>
        </p:nvPicPr>
        <p:blipFill>
          <a:blip r:embed="rId3"/>
          <a:srcRect t="20096" b="20096"/>
          <a:stretch>
            <a:fillRect/>
          </a:stretch>
        </p:blipFill>
        <p:spPr bwMode="auto">
          <a:ln>
            <a:miter lim="800000"/>
            <a:headEnd/>
            <a:tailEnd/>
          </a:ln>
        </p:spPr>
      </p:pic>
      <p:pic>
        <p:nvPicPr>
          <p:cNvPr id="8" name="Picture Placeholder 7">
            <a:extLst>
              <a:ext uri="{FF2B5EF4-FFF2-40B4-BE49-F238E27FC236}">
                <a16:creationId xmlns:a16="http://schemas.microsoft.com/office/drawing/2014/main" id="{3B13CFC5-0B05-8643-BC42-E86B12C19448}"/>
              </a:ext>
            </a:extLst>
          </p:cNvPr>
          <p:cNvPicPr>
            <a:picLocks noGrp="1" noChangeAspect="1"/>
          </p:cNvPicPr>
          <p:nvPr>
            <p:ph type="pic" sz="quarter" idx="127"/>
          </p:nvPr>
        </p:nvPicPr>
        <p:blipFill>
          <a:blip r:embed="rId4"/>
          <a:srcRect l="4417" r="4417"/>
          <a:stretch>
            <a:fillRect/>
          </a:stretch>
        </p:blipFill>
        <p:spPr bwMode="auto">
          <a:ln>
            <a:miter lim="800000"/>
            <a:headEnd/>
            <a:tailEnd/>
          </a:ln>
        </p:spPr>
      </p:pic>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44" name="Text Placeholder 43"/>
          <p:cNvSpPr>
            <a:spLocks noGrp="1"/>
          </p:cNvSpPr>
          <p:nvPr>
            <p:ph type="body" sz="quarter" idx="136"/>
          </p:nvPr>
        </p:nvSpPr>
        <p:spPr/>
        <p:txBody>
          <a:bodyPr/>
          <a:lstStyle/>
          <a:p>
            <a:pPr marL="322678" indent="-322678" defTabSz="860475">
              <a:defRPr/>
            </a:pPr>
            <a:endParaRPr lang="en-US"/>
          </a:p>
        </p:txBody>
      </p:sp>
      <p:sp>
        <p:nvSpPr>
          <p:cNvPr id="45" name="Text Placeholder 44"/>
          <p:cNvSpPr>
            <a:spLocks noGrp="1"/>
          </p:cNvSpPr>
          <p:nvPr>
            <p:ph type="body" sz="quarter" idx="137"/>
          </p:nvPr>
        </p:nvSpPr>
        <p:spPr/>
        <p:txBody>
          <a:bodyPr/>
          <a:lstStyle/>
          <a:p>
            <a:pPr marL="322678" indent="-322678" defTabSz="860475">
              <a:defRPr/>
            </a:pPr>
            <a:endParaRPr lang="en-US"/>
          </a:p>
        </p:txBody>
      </p:sp>
      <p:sp>
        <p:nvSpPr>
          <p:cNvPr id="46" name="Text Placeholder 45"/>
          <p:cNvSpPr>
            <a:spLocks noGrp="1"/>
          </p:cNvSpPr>
          <p:nvPr>
            <p:ph type="body" sz="quarter" idx="138"/>
          </p:nvPr>
        </p:nvSpPr>
        <p:spPr/>
        <p:txBody>
          <a:bodyPr/>
          <a:lstStyle/>
          <a:p>
            <a:pPr marL="322678" indent="-322678" defTabSz="860475">
              <a:defRPr/>
            </a:pPr>
            <a:endParaRPr lang="en-US"/>
          </a:p>
        </p:txBody>
      </p:sp>
      <p:sp>
        <p:nvSpPr>
          <p:cNvPr id="47" name="Text Placeholder 46"/>
          <p:cNvSpPr>
            <a:spLocks noGrp="1"/>
          </p:cNvSpPr>
          <p:nvPr>
            <p:ph type="body" sz="quarter" idx="139"/>
          </p:nvPr>
        </p:nvSpPr>
        <p:spPr/>
        <p:txBody>
          <a:bodyPr/>
          <a:lstStyle/>
          <a:p>
            <a:pPr marL="322678" indent="-322678" defTabSz="860475">
              <a:defRPr/>
            </a:pPr>
            <a:endParaRPr lang="en-US"/>
          </a:p>
        </p:txBody>
      </p:sp>
      <p:sp>
        <p:nvSpPr>
          <p:cNvPr id="48" name="Text Placeholder 47"/>
          <p:cNvSpPr>
            <a:spLocks noGrp="1"/>
          </p:cNvSpPr>
          <p:nvPr>
            <p:ph type="body" sz="quarter" idx="140"/>
          </p:nvPr>
        </p:nvSpPr>
        <p:spPr/>
        <p:txBody>
          <a:bodyPr/>
          <a:lstStyle/>
          <a:p>
            <a:pPr marL="322678" indent="-322678" defTabSz="860475">
              <a:defRPr/>
            </a:pPr>
            <a:endParaRPr lang="en-US"/>
          </a:p>
        </p:txBody>
      </p:sp>
      <p:sp>
        <p:nvSpPr>
          <p:cNvPr id="49" name="Text Placeholder 48"/>
          <p:cNvSpPr>
            <a:spLocks noGrp="1"/>
          </p:cNvSpPr>
          <p:nvPr>
            <p:ph type="body" sz="quarter" idx="141"/>
          </p:nvPr>
        </p:nvSpPr>
        <p:spPr/>
        <p:txBody>
          <a:bodyPr/>
          <a:lstStyle/>
          <a:p>
            <a:pPr marL="322678" indent="-322678" defTabSz="860475">
              <a:defRPr/>
            </a:pPr>
            <a:endParaRPr lang="en-US"/>
          </a:p>
        </p:txBody>
      </p:sp>
      <p:sp>
        <p:nvSpPr>
          <p:cNvPr id="50" name="Text Placeholder 49"/>
          <p:cNvSpPr>
            <a:spLocks noGrp="1"/>
          </p:cNvSpPr>
          <p:nvPr>
            <p:ph type="body" sz="quarter" idx="142"/>
          </p:nvPr>
        </p:nvSpPr>
        <p:spPr/>
        <p:txBody>
          <a:bodyPr/>
          <a:lstStyle/>
          <a:p>
            <a:pPr marL="322678" indent="-322678" defTabSz="860475">
              <a:defRPr/>
            </a:pPr>
            <a:endParaRPr lang="en-US"/>
          </a:p>
        </p:txBody>
      </p:sp>
      <p:sp>
        <p:nvSpPr>
          <p:cNvPr id="51" name="Text Placeholder 50"/>
          <p:cNvSpPr>
            <a:spLocks noGrp="1"/>
          </p:cNvSpPr>
          <p:nvPr>
            <p:ph type="body" sz="quarter" idx="143"/>
          </p:nvPr>
        </p:nvSpPr>
        <p:spPr/>
        <p:txBody>
          <a:bodyPr/>
          <a:lstStyle/>
          <a:p>
            <a:pPr marL="322678" indent="-322678" defTabSz="860475">
              <a:defRPr/>
            </a:pPr>
            <a:endParaRPr lang="en-US"/>
          </a:p>
        </p:txBody>
      </p:sp>
      <p:sp>
        <p:nvSpPr>
          <p:cNvPr id="52" name="Text Placeholder 51"/>
          <p:cNvSpPr>
            <a:spLocks noGrp="1"/>
          </p:cNvSpPr>
          <p:nvPr>
            <p:ph type="body" sz="quarter" idx="144"/>
          </p:nvPr>
        </p:nvSpPr>
        <p:spPr/>
        <p:txBody>
          <a:bodyPr/>
          <a:lstStyle/>
          <a:p>
            <a:pPr marL="322678" indent="-322678" defTabSz="860475">
              <a:defRPr/>
            </a:pPr>
            <a:endParaRPr lang="en-US"/>
          </a:p>
        </p:txBody>
      </p:sp>
      <p:sp>
        <p:nvSpPr>
          <p:cNvPr id="53" name="Text Placeholder 52"/>
          <p:cNvSpPr>
            <a:spLocks noGrp="1"/>
          </p:cNvSpPr>
          <p:nvPr>
            <p:ph type="body" sz="quarter" idx="145"/>
          </p:nvPr>
        </p:nvSpPr>
        <p:spPr/>
        <p:txBody>
          <a:bodyPr/>
          <a:lstStyle/>
          <a:p>
            <a:pPr marL="322678" indent="-322678" defTabSz="860475">
              <a:defRPr/>
            </a:pPr>
            <a:endParaRPr lang="en-US"/>
          </a:p>
        </p:txBody>
      </p:sp>
      <p:sp>
        <p:nvSpPr>
          <p:cNvPr id="54" name="Text Placeholder 53"/>
          <p:cNvSpPr>
            <a:spLocks noGrp="1"/>
          </p:cNvSpPr>
          <p:nvPr>
            <p:ph type="body" sz="quarter" idx="146"/>
          </p:nvPr>
        </p:nvSpPr>
        <p:spPr/>
        <p:txBody>
          <a:bodyPr/>
          <a:lstStyle/>
          <a:p>
            <a:pPr marL="322678" indent="-322678" defTabSz="860475">
              <a:defRPr/>
            </a:pPr>
            <a:endParaRPr lang="en-US"/>
          </a:p>
        </p:txBody>
      </p:sp>
      <p:sp>
        <p:nvSpPr>
          <p:cNvPr id="55" name="Text Placeholder 54"/>
          <p:cNvSpPr>
            <a:spLocks noGrp="1"/>
          </p:cNvSpPr>
          <p:nvPr>
            <p:ph type="body" sz="quarter" idx="147"/>
          </p:nvPr>
        </p:nvSpPr>
        <p:spPr/>
        <p:txBody>
          <a:bodyPr/>
          <a:lstStyle/>
          <a:p>
            <a:pPr marL="322678" indent="-322678" defTabSz="860475">
              <a:defRPr/>
            </a:pPr>
            <a:endParaRPr lang="en-US"/>
          </a:p>
        </p:txBody>
      </p:sp>
      <p:sp>
        <p:nvSpPr>
          <p:cNvPr id="2" name="Rectangle 1">
            <a:extLst>
              <a:ext uri="{FF2B5EF4-FFF2-40B4-BE49-F238E27FC236}">
                <a16:creationId xmlns:a16="http://schemas.microsoft.com/office/drawing/2014/main" id="{0D201DE9-BA93-9545-9B57-0AF3741D6DDE}"/>
              </a:ext>
            </a:extLst>
          </p:cNvPr>
          <p:cNvSpPr/>
          <p:nvPr/>
        </p:nvSpPr>
        <p:spPr>
          <a:xfrm>
            <a:off x="440267" y="298795"/>
            <a:ext cx="8242339" cy="878066"/>
          </a:xfrm>
          <a:prstGeom prst="rect">
            <a:avLst/>
          </a:prstGeom>
        </p:spPr>
        <p:txBody>
          <a:bodyPr wrap="square" lIns="31373" tIns="15687" rIns="31373" bIns="15687">
            <a:spAutoFit/>
          </a:bodyPr>
          <a:lstStyle/>
          <a:p>
            <a:pPr algn="ctr"/>
            <a:r>
              <a:rPr lang="en-US" b="1" dirty="0"/>
              <a:t>Wireless Peripheral Nerve Stimulation for the Treatment of Chronic Knee Pain Following Total Knee Arthroplasty: A Case Series</a:t>
            </a:r>
            <a:endParaRPr lang="en-US" sz="1900" dirty="0"/>
          </a:p>
          <a:p>
            <a:pPr algn="ctr"/>
            <a:r>
              <a:rPr lang="en-US" sz="1200" b="1" dirty="0"/>
              <a:t>Beth Pearce, DPM</a:t>
            </a:r>
            <a:r>
              <a:rPr lang="en-US" sz="1200" b="1" baseline="30000" dirty="0"/>
              <a:t>1</a:t>
            </a:r>
            <a:r>
              <a:rPr lang="en-US" sz="1200" b="1" dirty="0"/>
              <a:t>, Kristen L. Scott, BSN, RN</a:t>
            </a:r>
            <a:r>
              <a:rPr lang="en-US" sz="1200" b="1" baseline="30000" dirty="0"/>
              <a:t>2</a:t>
            </a:r>
            <a:r>
              <a:rPr lang="en-US" sz="1200" b="1" dirty="0"/>
              <a:t> </a:t>
            </a:r>
            <a:r>
              <a:rPr lang="de-DE" sz="700" b="1" i="1" dirty="0">
                <a:solidFill>
                  <a:srgbClr val="0070C0"/>
                </a:solidFill>
              </a:rPr>
              <a:t>	</a:t>
            </a:r>
          </a:p>
          <a:p>
            <a:pPr algn="ctr"/>
            <a:r>
              <a:rPr lang="de-DE" sz="700" i="1" dirty="0">
                <a:solidFill>
                  <a:srgbClr val="0070C0"/>
                </a:solidFill>
              </a:rPr>
              <a:t>*</a:t>
            </a:r>
            <a:r>
              <a:rPr lang="de-DE" sz="700" i="1" dirty="0" err="1">
                <a:solidFill>
                  <a:srgbClr val="0070C0"/>
                </a:solidFill>
              </a:rPr>
              <a:t>Presenting</a:t>
            </a:r>
            <a:r>
              <a:rPr lang="de-DE" sz="700" i="1" dirty="0">
                <a:solidFill>
                  <a:srgbClr val="0070C0"/>
                </a:solidFill>
              </a:rPr>
              <a:t> </a:t>
            </a:r>
            <a:r>
              <a:rPr lang="de-DE" sz="700" i="1" dirty="0" err="1">
                <a:solidFill>
                  <a:srgbClr val="0070C0"/>
                </a:solidFill>
              </a:rPr>
              <a:t>Author</a:t>
            </a:r>
            <a:r>
              <a:rPr lang="de-DE" sz="700" i="1" dirty="0">
                <a:solidFill>
                  <a:srgbClr val="0070C0"/>
                </a:solidFill>
              </a:rPr>
              <a:t>: Beth Pearce, DPM</a:t>
            </a:r>
          </a:p>
        </p:txBody>
      </p:sp>
      <p:pic>
        <p:nvPicPr>
          <p:cNvPr id="58" name="Picture 57">
            <a:extLst>
              <a:ext uri="{FF2B5EF4-FFF2-40B4-BE49-F238E27FC236}">
                <a16:creationId xmlns:a16="http://schemas.microsoft.com/office/drawing/2014/main" id="{CAB0EFAE-1FBA-EF42-91BE-3F0B1F41EC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278" r="80009" b="41420"/>
          <a:stretch/>
        </p:blipFill>
        <p:spPr>
          <a:xfrm>
            <a:off x="631271" y="5276836"/>
            <a:ext cx="808184" cy="1119025"/>
          </a:xfrm>
          <a:prstGeom prst="rect">
            <a:avLst/>
          </a:prstGeom>
        </p:spPr>
      </p:pic>
      <p:pic>
        <p:nvPicPr>
          <p:cNvPr id="59" name="Picture 58">
            <a:extLst>
              <a:ext uri="{FF2B5EF4-FFF2-40B4-BE49-F238E27FC236}">
                <a16:creationId xmlns:a16="http://schemas.microsoft.com/office/drawing/2014/main" id="{C98080AF-05E1-D14E-8D9E-38E8DC1340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767" t="18278" r="56746" b="43003"/>
          <a:stretch/>
        </p:blipFill>
        <p:spPr>
          <a:xfrm>
            <a:off x="1325591" y="5475065"/>
            <a:ext cx="886932" cy="906815"/>
          </a:xfrm>
          <a:prstGeom prst="rect">
            <a:avLst/>
          </a:prstGeom>
        </p:spPr>
      </p:pic>
      <p:pic>
        <p:nvPicPr>
          <p:cNvPr id="60" name="Picture 59">
            <a:extLst>
              <a:ext uri="{FF2B5EF4-FFF2-40B4-BE49-F238E27FC236}">
                <a16:creationId xmlns:a16="http://schemas.microsoft.com/office/drawing/2014/main" id="{48115E19-D642-DA44-A851-4357ADD1EAE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314" t="18278" r="25474" b="40873"/>
          <a:stretch/>
        </p:blipFill>
        <p:spPr>
          <a:xfrm>
            <a:off x="1857459" y="5261009"/>
            <a:ext cx="987451" cy="1131725"/>
          </a:xfrm>
          <a:prstGeom prst="rect">
            <a:avLst/>
          </a:prstGeom>
        </p:spPr>
      </p:pic>
      <p:sp>
        <p:nvSpPr>
          <p:cNvPr id="71" name="Rechteck 73">
            <a:extLst>
              <a:ext uri="{FF2B5EF4-FFF2-40B4-BE49-F238E27FC236}">
                <a16:creationId xmlns:a16="http://schemas.microsoft.com/office/drawing/2014/main" id="{31F9EA40-FE79-2846-952D-671FBCE89465}"/>
              </a:ext>
            </a:extLst>
          </p:cNvPr>
          <p:cNvSpPr>
            <a:spLocks noGrp="1"/>
          </p:cNvSpPr>
          <p:nvPr>
            <p:ph type="body" sz="quarter" idx="28"/>
          </p:nvPr>
        </p:nvSpPr>
        <p:spPr>
          <a:xfrm>
            <a:off x="647549" y="5107314"/>
            <a:ext cx="2094177" cy="229007"/>
          </a:xfrm>
          <a:prstGeom prst="rect">
            <a:avLst/>
          </a:prstGeom>
        </p:spPr>
        <p:txBody>
          <a:bodyPr wrap="square">
            <a:spAutoFit/>
          </a:bodyPr>
          <a:lstStyle/>
          <a:p>
            <a:pPr algn="ctr"/>
            <a:r>
              <a:rPr lang="en-US" sz="900" b="1" dirty="0">
                <a:latin typeface="Arial"/>
                <a:cs typeface="Arial"/>
              </a:rPr>
              <a:t>Fig.1  System Components</a:t>
            </a:r>
            <a:endParaRPr lang="de-DE" sz="900" b="1" dirty="0">
              <a:latin typeface="Arial"/>
              <a:cs typeface="Arial"/>
            </a:endParaRPr>
          </a:p>
        </p:txBody>
      </p:sp>
      <p:sp>
        <p:nvSpPr>
          <p:cNvPr id="72" name="Text Placeholder 20">
            <a:extLst>
              <a:ext uri="{FF2B5EF4-FFF2-40B4-BE49-F238E27FC236}">
                <a16:creationId xmlns:a16="http://schemas.microsoft.com/office/drawing/2014/main" id="{D5559AD8-DDDB-F04F-9F1B-9753B1BA5029}"/>
              </a:ext>
            </a:extLst>
          </p:cNvPr>
          <p:cNvSpPr txBox="1">
            <a:spLocks/>
          </p:cNvSpPr>
          <p:nvPr/>
        </p:nvSpPr>
        <p:spPr bwMode="auto">
          <a:xfrm>
            <a:off x="722299" y="3966544"/>
            <a:ext cx="2122611" cy="119080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4816" tIns="44816" rIns="44816" bIns="44816"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r>
              <a:rPr lang="en-US" sz="650" i="1" dirty="0"/>
              <a:t>The Freedom SCS System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p:txBody>
      </p:sp>
      <p:sp>
        <p:nvSpPr>
          <p:cNvPr id="3" name="TextBox 2"/>
          <p:cNvSpPr txBox="1"/>
          <p:nvPr/>
        </p:nvSpPr>
        <p:spPr>
          <a:xfrm>
            <a:off x="96077" y="61611"/>
            <a:ext cx="344190" cy="215444"/>
          </a:xfrm>
          <a:prstGeom prst="rect">
            <a:avLst/>
          </a:prstGeom>
          <a:noFill/>
        </p:spPr>
        <p:txBody>
          <a:bodyPr wrap="square" rtlCol="0">
            <a:spAutoFit/>
          </a:bodyPr>
          <a:lstStyle/>
          <a:p>
            <a:r>
              <a:rPr lang="en-US" sz="800" b="1" dirty="0"/>
              <a:t>64</a:t>
            </a:r>
          </a:p>
        </p:txBody>
      </p:sp>
      <p:sp>
        <p:nvSpPr>
          <p:cNvPr id="69" name="Picture Placeholder 42">
            <a:extLst>
              <a:ext uri="{FF2B5EF4-FFF2-40B4-BE49-F238E27FC236}">
                <a16:creationId xmlns:a16="http://schemas.microsoft.com/office/drawing/2014/main" id="{79C5DD85-1BE5-0A4A-B303-512E0D0F34DE}"/>
              </a:ext>
            </a:extLst>
          </p:cNvPr>
          <p:cNvSpPr>
            <a:spLocks noGrp="1"/>
          </p:cNvSpPr>
          <p:nvPr>
            <p:ph type="pic" sz="quarter" idx="135"/>
          </p:nvPr>
        </p:nvSpPr>
        <p:spPr bwMode="auto">
          <a:xfrm>
            <a:off x="-1601559" y="5402164"/>
            <a:ext cx="1316385" cy="1082458"/>
          </a:xfrm>
          <a:ln>
            <a:miter lim="800000"/>
            <a:headEnd/>
            <a:tailEnd/>
          </a:ln>
        </p:spPr>
      </p:sp>
    </p:spTree>
    <p:extLst>
      <p:ext uri="{BB962C8B-B14F-4D97-AF65-F5344CB8AC3E}">
        <p14:creationId xmlns:p14="http://schemas.microsoft.com/office/powerpoint/2010/main" val="874680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3758C6-BE8D-44F9-B571-4F7A7F690D9A}"/>
</file>

<file path=customXml/itemProps2.xml><?xml version="1.0" encoding="utf-8"?>
<ds:datastoreItem xmlns:ds="http://schemas.openxmlformats.org/officeDocument/2006/customXml" ds:itemID="{8F79A6AD-1989-44FB-A2E2-DFEE56F5D615}"/>
</file>

<file path=customXml/itemProps3.xml><?xml version="1.0" encoding="utf-8"?>
<ds:datastoreItem xmlns:ds="http://schemas.openxmlformats.org/officeDocument/2006/customXml" ds:itemID="{534B1CC4-1DBA-4013-A825-A74A83D880EC}"/>
</file>

<file path=docProps/app.xml><?xml version="1.0" encoding="utf-8"?>
<Properties xmlns="http://schemas.openxmlformats.org/officeDocument/2006/extended-properties" xmlns:vt="http://schemas.openxmlformats.org/officeDocument/2006/docPropsVTypes">
  <TotalTime>1754</TotalTime>
  <Words>518</Words>
  <Application>Microsoft Macintosh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PowerPoint Presentation</vt:lpstr>
    </vt:vector>
  </TitlesOfParts>
  <Company>Stimwave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Niek Vanquathem</dc:creator>
  <cp:lastModifiedBy>Novell McGloster</cp:lastModifiedBy>
  <cp:revision>19</cp:revision>
  <dcterms:created xsi:type="dcterms:W3CDTF">2019-10-22T11:48:54Z</dcterms:created>
  <dcterms:modified xsi:type="dcterms:W3CDTF">2019-10-23T22:12:54Z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