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86" autoAdjust="0"/>
  </p:normalViewPr>
  <p:slideViewPr>
    <p:cSldViewPr snapToGrid="0" snapToObjects="1">
      <p:cViewPr>
        <p:scale>
          <a:sx n="45" d="100"/>
          <a:sy n="45" d="100"/>
        </p:scale>
        <p:origin x="-848" y="712"/>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662060" y="3478274"/>
            <a:ext cx="6285508" cy="63577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Iliohypogastric and </a:t>
            </a:r>
            <a:r>
              <a:rPr lang="en-US" sz="2200" dirty="0" err="1"/>
              <a:t>ilioinguinal</a:t>
            </a:r>
            <a:r>
              <a:rPr lang="en-US" sz="2200" dirty="0"/>
              <a:t> neuralgia are under recognized causes of abdominal and pelvic pain that can present after abdominal or hernia surgery and result in disabling pain. Long-term complications are rare, but can include nerve damage. Management of chronic pelvic pain can be </a:t>
            </a:r>
            <a:r>
              <a:rPr lang="en-US" sz="2200" dirty="0">
                <a:solidFill>
                  <a:srgbClr val="000000"/>
                </a:solidFill>
              </a:rPr>
              <a:t>challenging</a:t>
            </a:r>
            <a:r>
              <a:rPr lang="en-US" sz="2200" dirty="0"/>
              <a:t> and requires a multi-disciplinary approach. There are several treatment options for chronic post-surgical pelvic pain including: pain medications, nerve block, nerve ablation and peripheral nerve stimulation. Conventional spinal cord stimulation systems have inherent issues when targeting peripheral nerves such as cosmetic concerns and complications due to extensive tunneling. Novel wireless peripheral nerve stimulation systems devoid of wires and implantable batteries might provide a solution.</a:t>
            </a:r>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76462" y="9836044"/>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0249" name="Text Placeholder 9"/>
          <p:cNvSpPr>
            <a:spLocks noGrp="1"/>
          </p:cNvSpPr>
          <p:nvPr>
            <p:ph type="body" sz="quarter" idx="21"/>
          </p:nvPr>
        </p:nvSpPr>
        <p:spPr bwMode="auto">
          <a:xfrm>
            <a:off x="7237018" y="2903725"/>
            <a:ext cx="6280546" cy="136817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740"/>
              </a:lnSpc>
            </a:pPr>
            <a:r>
              <a:rPr lang="en-US" sz="2200" dirty="0"/>
              <a:t>array was inserted and advanced to the ilioinguinal and iliohypogastric nerves approximately 2 cm superior to low transverse surgical scar</a:t>
            </a:r>
            <a:r>
              <a:rPr lang="en-US" sz="2200" dirty="0">
                <a:solidFill>
                  <a:schemeClr val="accent2"/>
                </a:solidFill>
              </a:rPr>
              <a:t>,</a:t>
            </a:r>
            <a:r>
              <a:rPr lang="en-US" sz="2200" dirty="0"/>
              <a:t> with the tail of the stimulator running across the lower abdomen toward the right hip. The second electrode array (also </a:t>
            </a:r>
            <a:r>
              <a:rPr lang="en-US" sz="2200" dirty="0" smtClean="0"/>
              <a:t>8 </a:t>
            </a:r>
            <a:r>
              <a:rPr lang="en-US" sz="2200" dirty="0"/>
              <a:t>contacts) was placed parallel to the </a:t>
            </a:r>
            <a:r>
              <a:rPr lang="en-US" sz="2200" dirty="0" smtClean="0"/>
              <a:t>first using </a:t>
            </a:r>
            <a:r>
              <a:rPr lang="en-US" sz="2200" dirty="0"/>
              <a:t>the same </a:t>
            </a:r>
            <a:r>
              <a:rPr lang="en-US" sz="2200" dirty="0" smtClean="0"/>
              <a:t>technique. </a:t>
            </a:r>
            <a:r>
              <a:rPr lang="en-US" sz="2200" dirty="0"/>
              <a:t>The steering </a:t>
            </a:r>
            <a:r>
              <a:rPr lang="en-US" sz="2200" dirty="0" err="1"/>
              <a:t>stylets</a:t>
            </a:r>
            <a:r>
              <a:rPr lang="en-US" sz="2200" dirty="0"/>
              <a:t> were removed, and the receivers inserted into the inner lumen of the electrode arrays. The trial stimulators were then secured with </a:t>
            </a:r>
            <a:r>
              <a:rPr lang="en-US" sz="2200" dirty="0" err="1"/>
              <a:t>Mastisol</a:t>
            </a:r>
            <a:r>
              <a:rPr lang="en-US" sz="2200" dirty="0"/>
              <a:t> and </a:t>
            </a:r>
            <a:r>
              <a:rPr lang="en-US" sz="2200" dirty="0" err="1"/>
              <a:t>Steri</a:t>
            </a:r>
            <a:r>
              <a:rPr lang="en-US" sz="2200" dirty="0"/>
              <a:t> Strips and completely covered under a sterile </a:t>
            </a:r>
            <a:r>
              <a:rPr lang="en-US" sz="2200" dirty="0" err="1"/>
              <a:t>Tegaderm</a:t>
            </a:r>
            <a:r>
              <a:rPr lang="en-US" sz="2200" dirty="0"/>
              <a:t>.</a:t>
            </a:r>
          </a:p>
          <a:p>
            <a:pPr algn="just">
              <a:lnSpc>
                <a:spcPts val="2740"/>
              </a:lnSpc>
            </a:pPr>
            <a:r>
              <a:rPr lang="en-US" sz="2200" b="1" dirty="0"/>
              <a:t>Surgical description for the permanent implant: </a:t>
            </a:r>
            <a:r>
              <a:rPr lang="en-US" sz="2200" dirty="0"/>
              <a:t>The trial stimulators were explanted, two small stab wounds were made and </a:t>
            </a:r>
            <a:r>
              <a:rPr lang="en-US" sz="2200" dirty="0" smtClean="0"/>
              <a:t>4-contact permanent </a:t>
            </a:r>
            <a:r>
              <a:rPr lang="en-US" sz="2200" dirty="0"/>
              <a:t>systems were positioned with placement technique similar to the trial </a:t>
            </a:r>
            <a:r>
              <a:rPr lang="en-US" sz="2200" dirty="0" smtClean="0"/>
              <a:t>procedure</a:t>
            </a:r>
            <a:r>
              <a:rPr lang="en-US" sz="2200" dirty="0"/>
              <a:t> </a:t>
            </a:r>
            <a:r>
              <a:rPr lang="en-US" sz="2200" dirty="0" smtClean="0"/>
              <a:t>(</a:t>
            </a:r>
            <a:r>
              <a:rPr lang="en-US" sz="2200" dirty="0"/>
              <a:t>Fig. 1). After confirming location, the introducers and then the steering </a:t>
            </a:r>
            <a:r>
              <a:rPr lang="en-US" sz="2200" dirty="0" err="1" smtClean="0"/>
              <a:t>stylets</a:t>
            </a:r>
            <a:r>
              <a:rPr lang="en-US" sz="2200" dirty="0" smtClean="0"/>
              <a:t> </a:t>
            </a:r>
            <a:r>
              <a:rPr lang="en-US" sz="2200" dirty="0"/>
              <a:t>were removed from the device, and the receivers were inserted into the inner lumen of the electrode arrays. A receiver pocket was created, approximately 10 cm from the first marker band and the </a:t>
            </a:r>
            <a:r>
              <a:rPr lang="en-US" sz="2200" dirty="0" err="1"/>
              <a:t>neurostimulator</a:t>
            </a:r>
            <a:r>
              <a:rPr lang="en-US" sz="2200" dirty="0"/>
              <a:t> tunneled to the pocket. A knot was tied to permanently mate the receivers and electrode arrays.</a:t>
            </a:r>
            <a:r>
              <a:rPr lang="en-US" sz="2200" dirty="0">
                <a:latin typeface="Trebuchet MS"/>
                <a:cs typeface="Trebuchet MS"/>
              </a:rPr>
              <a:t> The distal portion of the stimulators were coiled, sutured to itself to eliminate any sharp ends, and then sutured to the fascia. The pocket was closed with subcutaneous and then </a:t>
            </a:r>
            <a:r>
              <a:rPr lang="en-US" sz="2200" dirty="0" err="1">
                <a:latin typeface="Trebuchet MS"/>
                <a:cs typeface="Trebuchet MS"/>
              </a:rPr>
              <a:t>subcuticular</a:t>
            </a:r>
            <a:r>
              <a:rPr lang="en-US" sz="2200" dirty="0">
                <a:latin typeface="Trebuchet MS"/>
                <a:cs typeface="Trebuchet MS"/>
              </a:rPr>
              <a:t> sutures.</a:t>
            </a:r>
            <a:r>
              <a:rPr lang="en-US" sz="2200" dirty="0"/>
              <a:t> The two electrode arrays were programmed at a frequency of 1499 Hz and pulse width of 30 </a:t>
            </a:r>
            <a:r>
              <a:rPr lang="en-US" sz="2200" dirty="0" err="1"/>
              <a:t>μs</a:t>
            </a:r>
            <a:r>
              <a:rPr lang="en-US" sz="2200" dirty="0"/>
              <a:t>. The patient was recommended to wear the antenna horizontally between the right hip and umbilicus either snapped into a long camisole, or in a </a:t>
            </a:r>
            <a:r>
              <a:rPr lang="en-US" sz="2200" dirty="0" err="1"/>
              <a:t>Stashband</a:t>
            </a:r>
            <a:r>
              <a:rPr lang="en-US" sz="2200" dirty="0"/>
              <a:t>® wearable.</a:t>
            </a:r>
          </a:p>
        </p:txBody>
      </p:sp>
      <p:sp>
        <p:nvSpPr>
          <p:cNvPr id="11" name="Text Placeholder 10"/>
          <p:cNvSpPr>
            <a:spLocks noGrp="1"/>
          </p:cNvSpPr>
          <p:nvPr>
            <p:ph type="body" sz="quarter" idx="22"/>
          </p:nvPr>
        </p:nvSpPr>
        <p:spPr>
          <a:xfrm>
            <a:off x="565116" y="13439525"/>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906500" y="9407360"/>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602812" y="3429169"/>
            <a:ext cx="6279386" cy="3793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500"/>
              </a:lnSpc>
            </a:pPr>
            <a:r>
              <a:rPr lang="en-US" sz="2200" dirty="0"/>
              <a:t>Wirelessly powered peripheral nerve stimulation has proven to be a successful treatment option for this patient suffering from debilitating </a:t>
            </a:r>
            <a:r>
              <a:rPr lang="en-US" sz="2200" dirty="0" smtClean="0"/>
              <a:t>abdominal </a:t>
            </a:r>
            <a:r>
              <a:rPr lang="en-US" sz="2200" smtClean="0"/>
              <a:t>and pelvic </a:t>
            </a:r>
            <a:r>
              <a:rPr lang="en-US" sz="2200" dirty="0"/>
              <a:t>pain due to </a:t>
            </a:r>
            <a:r>
              <a:rPr lang="en-US" sz="2200" dirty="0" err="1"/>
              <a:t>iliohypogastric</a:t>
            </a:r>
            <a:r>
              <a:rPr lang="en-US" sz="2200" dirty="0"/>
              <a:t> and </a:t>
            </a:r>
            <a:r>
              <a:rPr lang="en-US" sz="2200" dirty="0" err="1"/>
              <a:t>ilioinguinal</a:t>
            </a:r>
            <a:r>
              <a:rPr lang="en-US" sz="2200" dirty="0"/>
              <a:t> neuralgia and CRPS. This case supports a viable option for significant pain relief, devoid of complications associated with the bulk of the battery from an implantable pulse generator while offering more flexibility as related to device placement and programming protocols. </a:t>
            </a:r>
            <a:endParaRPr lang="en-US" altLang="en-US" sz="2200" dirty="0"/>
          </a:p>
        </p:txBody>
      </p:sp>
      <p:sp>
        <p:nvSpPr>
          <p:cNvPr id="16" name="Text Placeholder 15"/>
          <p:cNvSpPr>
            <a:spLocks noGrp="1"/>
          </p:cNvSpPr>
          <p:nvPr>
            <p:ph type="body" sz="quarter" idx="27"/>
          </p:nvPr>
        </p:nvSpPr>
        <p:spPr>
          <a:xfrm>
            <a:off x="20602812" y="7205965"/>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906500" y="9776264"/>
            <a:ext cx="6282531" cy="32307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The patient reported 80% pain relief (pain decreased from 10/10 to 2/10) at the end of a trial period, which remained consistent up to 6 months after permanent implant. Some days she reports no pain at all. She is now leading a normal life with more activity, was able to return to work and is no longer bed-ridden by pain. </a:t>
            </a:r>
            <a:endParaRPr lang="de-DE" sz="2200" dirty="0"/>
          </a:p>
          <a:p>
            <a:endParaRPr lang="en-US" altLang="en-US" dirty="0"/>
          </a:p>
        </p:txBody>
      </p:sp>
      <p:sp>
        <p:nvSpPr>
          <p:cNvPr id="18" name="Text Placeholder 17"/>
          <p:cNvSpPr>
            <a:spLocks noGrp="1"/>
          </p:cNvSpPr>
          <p:nvPr>
            <p:ph type="body" sz="quarter" idx="29"/>
          </p:nvPr>
        </p:nvSpPr>
        <p:spPr>
          <a:xfrm>
            <a:off x="20566480" y="15241333"/>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66480" y="15714701"/>
            <a:ext cx="6282531" cy="510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600" dirty="0"/>
              <a:t>llafleur@txpainandspine.com </a:t>
            </a: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76462" y="10264728"/>
            <a:ext cx="6285508" cy="35508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A 43-year-old female presented with pain in the lower abdomen and pelvis, which began after a Caesarean section and partial hysterectomy. She was diagnosed with chronic pain due to </a:t>
            </a:r>
            <a:r>
              <a:rPr lang="en-US" sz="2200" dirty="0" err="1"/>
              <a:t>iliohypogastric</a:t>
            </a:r>
            <a:r>
              <a:rPr lang="en-US" sz="2200" dirty="0"/>
              <a:t> and </a:t>
            </a:r>
            <a:r>
              <a:rPr lang="en-US" sz="2200" dirty="0" err="1"/>
              <a:t>ilioinguinal</a:t>
            </a:r>
            <a:r>
              <a:rPr lang="en-US" sz="2200" dirty="0"/>
              <a:t> neuralgia and CRPS. Previous treatment included peripheral nerve blocks, TENS, NSAIDS, physical therapy, and chronic opioid therapy prior to peripheral nerve stimulation.</a:t>
            </a:r>
          </a:p>
          <a:p>
            <a:endParaRPr lang="en-US" altLang="en-US" sz="13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 xmlns:a16="http://schemas.microsoft.com/office/drawing/2014/main" id="{0D201DE9-BA93-9545-9B57-0AF3741D6DDE}"/>
              </a:ext>
            </a:extLst>
          </p:cNvPr>
          <p:cNvSpPr/>
          <p:nvPr/>
        </p:nvSpPr>
        <p:spPr>
          <a:xfrm>
            <a:off x="565116" y="413422"/>
            <a:ext cx="26295385" cy="2124561"/>
          </a:xfrm>
          <a:prstGeom prst="rect">
            <a:avLst/>
          </a:prstGeom>
        </p:spPr>
        <p:txBody>
          <a:bodyPr wrap="square" lIns="31373" tIns="15687" rIns="31373" bIns="15687">
            <a:spAutoFit/>
          </a:bodyPr>
          <a:lstStyle/>
          <a:p>
            <a:pPr algn="ctr"/>
            <a:r>
              <a:rPr lang="en-US" sz="3200" b="1" dirty="0"/>
              <a:t>Wirelessly Powered, Battery-Free Peripheral Nerve Stimulation for the Treatment of Abdominal Pain from Post-Partum &amp; Hysterectomy Complications</a:t>
            </a:r>
            <a:endParaRPr lang="en-US" sz="3200" dirty="0"/>
          </a:p>
          <a:p>
            <a:pPr algn="ctr"/>
            <a:r>
              <a:rPr lang="en-US" sz="2400" b="1" dirty="0">
                <a:latin typeface="Trebuchet MS"/>
                <a:cs typeface="Trebuchet MS"/>
              </a:rPr>
              <a:t>Jay </a:t>
            </a:r>
            <a:r>
              <a:rPr lang="en-US" sz="2400" b="1" dirty="0" err="1">
                <a:latin typeface="Trebuchet MS"/>
                <a:cs typeface="Trebuchet MS"/>
              </a:rPr>
              <a:t>Lafleur</a:t>
            </a:r>
            <a:r>
              <a:rPr lang="en-US" sz="2400" b="1" dirty="0">
                <a:latin typeface="Trebuchet MS"/>
                <a:cs typeface="Trebuchet MS"/>
              </a:rPr>
              <a:t> MD</a:t>
            </a:r>
            <a:r>
              <a:rPr lang="en-US" sz="2400" b="1" baseline="30000" dirty="0">
                <a:latin typeface="Trebuchet MS"/>
                <a:cs typeface="Trebuchet MS"/>
              </a:rPr>
              <a:t>1, </a:t>
            </a:r>
            <a:r>
              <a:rPr lang="en-US" sz="2400" b="1" dirty="0">
                <a:latin typeface="Trebuchet MS"/>
                <a:cs typeface="Trebuchet MS"/>
              </a:rPr>
              <a:t>Niek Vanquathem BA</a:t>
            </a:r>
            <a:r>
              <a:rPr lang="en-US" sz="2400" b="1" baseline="30000" dirty="0">
                <a:latin typeface="Trebuchet MS"/>
                <a:cs typeface="Trebuchet MS"/>
              </a:rPr>
              <a:t>2</a:t>
            </a:r>
          </a:p>
          <a:p>
            <a:pPr algn="ctr"/>
            <a:r>
              <a:rPr lang="en-US" sz="2400" b="1" i="1" baseline="30000" dirty="0">
                <a:latin typeface="Trebuchet MS"/>
                <a:cs typeface="Trebuchet MS"/>
              </a:rPr>
              <a:t>1</a:t>
            </a:r>
            <a:r>
              <a:rPr lang="en-US" sz="2400" b="1" i="1" dirty="0">
                <a:latin typeface="Trebuchet MS"/>
                <a:cs typeface="Trebuchet MS"/>
              </a:rPr>
              <a:t>Texas Institute of Pain and Spine, </a:t>
            </a:r>
            <a:r>
              <a:rPr lang="en-US" sz="2400" b="1" i="1" baseline="30000" dirty="0">
                <a:latin typeface="Trebuchet MS"/>
                <a:cs typeface="Trebuchet MS"/>
              </a:rPr>
              <a:t>2</a:t>
            </a:r>
            <a:r>
              <a:rPr lang="en-US" sz="2400" b="1" i="1" dirty="0">
                <a:latin typeface="Trebuchet MS"/>
                <a:cs typeface="Trebuchet MS"/>
              </a:rPr>
              <a:t>Stimwave Technologies</a:t>
            </a:r>
            <a:endParaRPr lang="de-DE" sz="2400" i="1" dirty="0">
              <a:latin typeface="Trebuchet MS"/>
              <a:cs typeface="Trebuchet MS"/>
            </a:endParaRPr>
          </a:p>
          <a:p>
            <a:endParaRPr lang="de-DE" sz="2400" i="1" dirty="0">
              <a:latin typeface="Trebuchet MS"/>
              <a:cs typeface="Trebuchet MS"/>
            </a:endParaRPr>
          </a:p>
        </p:txBody>
      </p:sp>
      <p:sp>
        <p:nvSpPr>
          <p:cNvPr id="67" name="Text Placeholder 14"/>
          <p:cNvSpPr txBox="1">
            <a:spLocks/>
          </p:cNvSpPr>
          <p:nvPr/>
        </p:nvSpPr>
        <p:spPr bwMode="auto">
          <a:xfrm>
            <a:off x="20601446" y="7570701"/>
            <a:ext cx="6279386" cy="4923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r>
              <a:rPr lang="en-US" sz="2200" dirty="0"/>
              <a:t>The </a:t>
            </a:r>
            <a:r>
              <a:rPr lang="en-US" sz="2200" dirty="0" err="1" smtClean="0"/>
              <a:t>StimQ</a:t>
            </a:r>
            <a:r>
              <a:rPr lang="en-US" sz="2200" smtClean="0"/>
              <a:t> </a:t>
            </a:r>
            <a:r>
              <a:rPr lang="en-US" sz="2200" smtClean="0"/>
              <a:t>PNS </a:t>
            </a:r>
            <a:r>
              <a:rPr lang="en-US" sz="2200" smtClean="0"/>
              <a:t>System </a:t>
            </a:r>
            <a:r>
              <a:rPr lang="en-US" sz="2200" dirty="0"/>
              <a:t>(Fig. 2) utilizes wireless technology. Each stimulator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 xmlns:a16="http://schemas.microsoft.com/office/drawing/2014/main" id="{F5FA3F28-68EE-7D4F-80F4-ECCF8C349F60}"/>
              </a:ext>
            </a:extLst>
          </p:cNvPr>
          <p:cNvSpPr/>
          <p:nvPr/>
        </p:nvSpPr>
        <p:spPr>
          <a:xfrm>
            <a:off x="21942132" y="11922082"/>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6" name="Text Placeholder 12"/>
          <p:cNvSpPr>
            <a:spLocks noGrp="1"/>
          </p:cNvSpPr>
          <p:nvPr>
            <p:ph type="body" sz="quarter" idx="24"/>
          </p:nvPr>
        </p:nvSpPr>
        <p:spPr>
          <a:xfrm>
            <a:off x="13902531" y="13010841"/>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902531" y="13333139"/>
            <a:ext cx="6282531" cy="2972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The preliminary results of this case are equivalent to those reported in previous studies, thus validating the efficacy of the PNS System. Conventional SCS devices with IPGs are responsible for a large percentage of adverse events. The use of wireless stimulation with no IPG eliminates complications related to the IPG implant.</a:t>
            </a:r>
          </a:p>
        </p:txBody>
      </p:sp>
      <p:sp>
        <p:nvSpPr>
          <p:cNvPr id="78" name="Rechteck 73">
            <a:extLst>
              <a:ext uri="{FF2B5EF4-FFF2-40B4-BE49-F238E27FC236}">
                <a16:creationId xmlns="" xmlns:a16="http://schemas.microsoft.com/office/drawing/2014/main" id="{F5FA3F28-68EE-7D4F-80F4-ECCF8C349F60}"/>
              </a:ext>
            </a:extLst>
          </p:cNvPr>
          <p:cNvSpPr/>
          <p:nvPr/>
        </p:nvSpPr>
        <p:spPr>
          <a:xfrm>
            <a:off x="14447792" y="2903725"/>
            <a:ext cx="4927786" cy="401012"/>
          </a:xfrm>
          <a:prstGeom prst="rect">
            <a:avLst/>
          </a:prstGeom>
        </p:spPr>
        <p:txBody>
          <a:bodyPr wrap="square" lIns="31373" tIns="15687" rIns="31373" bIns="15687">
            <a:spAutoFit/>
          </a:bodyPr>
          <a:lstStyle/>
          <a:p>
            <a:pPr algn="ctr"/>
            <a:r>
              <a:rPr lang="en-US" sz="1200" b="1" dirty="0">
                <a:latin typeface="Arial"/>
                <a:cs typeface="Arial"/>
              </a:rPr>
              <a:t>Fig. 1: Image showing the four-contact </a:t>
            </a:r>
            <a:r>
              <a:rPr lang="en-US" sz="1200" b="1" dirty="0" err="1">
                <a:latin typeface="Arial"/>
                <a:cs typeface="Arial"/>
              </a:rPr>
              <a:t>neurostimulators</a:t>
            </a:r>
            <a:r>
              <a:rPr lang="en-US" sz="1200" b="1" dirty="0">
                <a:latin typeface="Arial"/>
                <a:cs typeface="Arial"/>
              </a:rPr>
              <a:t> at the </a:t>
            </a:r>
            <a:r>
              <a:rPr lang="en-US" sz="1200" b="1" dirty="0" err="1">
                <a:latin typeface="Arial"/>
                <a:cs typeface="Arial"/>
              </a:rPr>
              <a:t>ilionguinal</a:t>
            </a:r>
            <a:r>
              <a:rPr lang="en-US" sz="1200" b="1" dirty="0">
                <a:latin typeface="Arial"/>
                <a:cs typeface="Arial"/>
              </a:rPr>
              <a:t> and </a:t>
            </a:r>
            <a:r>
              <a:rPr lang="en-US" sz="1200" b="1" dirty="0" err="1">
                <a:latin typeface="Arial"/>
                <a:cs typeface="Arial"/>
              </a:rPr>
              <a:t>hypogastric</a:t>
            </a:r>
            <a:r>
              <a:rPr lang="en-US" sz="1200" b="1" dirty="0">
                <a:latin typeface="Arial"/>
                <a:cs typeface="Arial"/>
              </a:rPr>
              <a:t> nerve</a:t>
            </a:r>
            <a:endParaRPr lang="de-DE" sz="1200" b="1" dirty="0">
              <a:latin typeface="Arial"/>
              <a:cs typeface="Arial"/>
            </a:endParaRPr>
          </a:p>
        </p:txBody>
      </p:sp>
      <p:pic>
        <p:nvPicPr>
          <p:cNvPr id="5" name="Picture 4" descr="Unknown-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6813" y="12138428"/>
            <a:ext cx="6260834" cy="3102905"/>
          </a:xfrm>
          <a:prstGeom prst="rect">
            <a:avLst/>
          </a:prstGeom>
        </p:spPr>
      </p:pic>
      <p:pic>
        <p:nvPicPr>
          <p:cNvPr id="60" name="Picture 59"/>
          <p:cNvPicPr/>
          <p:nvPr/>
        </p:nvPicPr>
        <p:blipFill>
          <a:blip r:embed="rId4">
            <a:extLst>
              <a:ext uri="{28A0092B-C50C-407E-A947-70E740481C1C}">
                <a14:useLocalDpi xmlns:a14="http://schemas.microsoft.com/office/drawing/2010/main" val="0"/>
              </a:ext>
            </a:extLst>
          </a:blip>
          <a:srcRect/>
          <a:stretch>
            <a:fillRect/>
          </a:stretch>
        </p:blipFill>
        <p:spPr bwMode="auto">
          <a:xfrm>
            <a:off x="14346484" y="3423875"/>
            <a:ext cx="5254665" cy="5983485"/>
          </a:xfrm>
          <a:prstGeom prst="rect">
            <a:avLst/>
          </a:prstGeom>
          <a:noFill/>
          <a:ln>
            <a:noFill/>
          </a:ln>
        </p:spPr>
      </p:pic>
      <p:sp>
        <p:nvSpPr>
          <p:cNvPr id="61" name="Text Placeholder 9"/>
          <p:cNvSpPr>
            <a:spLocks noGrp="1"/>
          </p:cNvSpPr>
          <p:nvPr>
            <p:ph type="body" sz="quarter" idx="21"/>
          </p:nvPr>
        </p:nvSpPr>
        <p:spPr bwMode="auto">
          <a:xfrm>
            <a:off x="565116" y="13868209"/>
            <a:ext cx="6280546" cy="26306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300"/>
              </a:lnSpc>
            </a:pPr>
            <a:r>
              <a:rPr lang="en-US" sz="2200" b="1" dirty="0"/>
              <a:t>Surgical description for the trial implant: </a:t>
            </a:r>
            <a:r>
              <a:rPr lang="en-US" sz="2200" dirty="0"/>
              <a:t>The paths of the ilioinguinal and iliohypogastric nerves in the abdomen were visualized, and introducer entry points and pathways were planned using US, palpation, and fluoroscopy. After local anesthetic infiltration, a flexible introducer designed for PNS was advanced subcutaneously and </a:t>
            </a:r>
            <a:r>
              <a:rPr lang="en-US" sz="2200" dirty="0" smtClean="0"/>
              <a:t>the 8-</a:t>
            </a:r>
            <a:r>
              <a:rPr lang="en-US" sz="2200" dirty="0"/>
              <a:t>electrode </a:t>
            </a:r>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ECB572-50F0-4E96-BAB1-442C137B9125}"/>
</file>

<file path=customXml/itemProps2.xml><?xml version="1.0" encoding="utf-8"?>
<ds:datastoreItem xmlns:ds="http://schemas.openxmlformats.org/officeDocument/2006/customXml" ds:itemID="{C6423895-ECC4-4AC0-8068-129BB8D5B86E}"/>
</file>

<file path=customXml/itemProps3.xml><?xml version="1.0" encoding="utf-8"?>
<ds:datastoreItem xmlns:ds="http://schemas.openxmlformats.org/officeDocument/2006/customXml" ds:itemID="{A1B0B3B1-928C-4A26-907F-CB2DE97C2301}"/>
</file>

<file path=docProps/app.xml><?xml version="1.0" encoding="utf-8"?>
<Properties xmlns="http://schemas.openxmlformats.org/officeDocument/2006/extended-properties" xmlns:vt="http://schemas.openxmlformats.org/officeDocument/2006/docPropsVTypes">
  <Template>PosterPresentations.com-42x60-Template</Template>
  <TotalTime>431</TotalTime>
  <Words>787</Words>
  <Application>Microsoft Macintosh PowerPoint</Application>
  <PresentationFormat>Custom</PresentationFormat>
  <Paragraphs>24</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58</cp:revision>
  <dcterms:created xsi:type="dcterms:W3CDTF">2016-12-07T21:25:59Z</dcterms:created>
  <dcterms:modified xsi:type="dcterms:W3CDTF">2020-11-27T11:58:08Z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